
<file path=[Content_Types].xml><?xml version="1.0" encoding="utf-8"?>
<Types xmlns="http://schemas.openxmlformats.org/package/2006/content-types">
  <Default Extension="png" ContentType="image/png"/>
  <Default Extension="jpeg" ContentType="image/jpeg"/>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409" r:id="rId3"/>
    <p:sldId id="410" r:id="rId4"/>
    <p:sldId id="411" r:id="rId5"/>
    <p:sldId id="412" r:id="rId6"/>
    <p:sldId id="413" r:id="rId7"/>
    <p:sldId id="415" r:id="rId8"/>
    <p:sldId id="416" r:id="rId9"/>
    <p:sldId id="417" r:id="rId10"/>
    <p:sldId id="420" r:id="rId11"/>
    <p:sldId id="421" r:id="rId12"/>
    <p:sldId id="414" r:id="rId13"/>
    <p:sldId id="418" r:id="rId14"/>
    <p:sldId id="419" r:id="rId15"/>
    <p:sldId id="422" r:id="rId16"/>
    <p:sldId id="423" r:id="rId17"/>
    <p:sldId id="425" r:id="rId18"/>
    <p:sldId id="424" r:id="rId19"/>
    <p:sldId id="427" r:id="rId20"/>
    <p:sldId id="426" r:id="rId21"/>
    <p:sldId id="428" r:id="rId22"/>
    <p:sldId id="429" r:id="rId23"/>
    <p:sldId id="430" r:id="rId24"/>
    <p:sldId id="431" r:id="rId25"/>
    <p:sldId id="435" r:id="rId2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DCDCDC"/>
    <a:srgbClr val="F0F0F0"/>
    <a:srgbClr val="E6E6E6"/>
    <a:srgbClr val="C8C8C8"/>
    <a:srgbClr val="FAFAFA"/>
    <a:srgbClr val="BEBE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78" autoAdjust="0"/>
    <p:restoredTop sz="94660"/>
  </p:normalViewPr>
  <p:slideViewPr>
    <p:cSldViewPr snapToGrid="0">
      <p:cViewPr varScale="1">
        <p:scale>
          <a:sx n="99" d="100"/>
          <a:sy n="99" d="100"/>
        </p:scale>
        <p:origin x="84" y="582"/>
      </p:cViewPr>
      <p:guideLst>
        <p:guide orient="horz" pos="2147"/>
        <p:guide pos="3825"/>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9" Type="http://schemas.openxmlformats.org/officeDocument/2006/relationships/tableStyles" Target="tableStyles.xml"/><Relationship Id="rId28" Type="http://schemas.openxmlformats.org/officeDocument/2006/relationships/viewProps" Target="viewProps.xml"/><Relationship Id="rId27" Type="http://schemas.openxmlformats.org/officeDocument/2006/relationships/presProps" Target="presProps.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5" Type="http://schemas.openxmlformats.org/officeDocument/2006/relationships/tags" Target="../tags/tag51.xml"/><Relationship Id="rId4" Type="http://schemas.openxmlformats.org/officeDocument/2006/relationships/tags" Target="../tags/tag50.xml"/><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6" Type="http://schemas.openxmlformats.org/officeDocument/2006/relationships/tags" Target="../tags/tag56.xml"/><Relationship Id="rId5" Type="http://schemas.openxmlformats.org/officeDocument/2006/relationships/tags" Target="../tags/tag55.xml"/><Relationship Id="rId4" Type="http://schemas.openxmlformats.org/officeDocument/2006/relationships/tags" Target="../tags/tag54.xml"/><Relationship Id="rId3" Type="http://schemas.openxmlformats.org/officeDocument/2006/relationships/tags" Target="../tags/tag53.xml"/><Relationship Id="rId2" Type="http://schemas.openxmlformats.org/officeDocument/2006/relationships/tags" Target="../tags/tag52.xm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6" Type="http://schemas.openxmlformats.org/officeDocument/2006/relationships/tags" Target="../tags/tag10.xml"/><Relationship Id="rId5" Type="http://schemas.openxmlformats.org/officeDocument/2006/relationships/tags" Target="../tags/tag9.xml"/><Relationship Id="rId4" Type="http://schemas.openxmlformats.org/officeDocument/2006/relationships/tags" Target="../tags/tag8.xml"/><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6" Type="http://schemas.openxmlformats.org/officeDocument/2006/relationships/tags" Target="../tags/tag15.xml"/><Relationship Id="rId5" Type="http://schemas.openxmlformats.org/officeDocument/2006/relationships/tags" Target="../tags/tag14.xml"/><Relationship Id="rId4" Type="http://schemas.openxmlformats.org/officeDocument/2006/relationships/tags" Target="../tags/tag13.xml"/><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7" Type="http://schemas.openxmlformats.org/officeDocument/2006/relationships/tags" Target="../tags/tag21.xml"/><Relationship Id="rId6" Type="http://schemas.openxmlformats.org/officeDocument/2006/relationships/tags" Target="../tags/tag20.xml"/><Relationship Id="rId5" Type="http://schemas.openxmlformats.org/officeDocument/2006/relationships/tags" Target="../tags/tag19.xml"/><Relationship Id="rId4" Type="http://schemas.openxmlformats.org/officeDocument/2006/relationships/tags" Target="../tags/tag18.xml"/><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9" Type="http://schemas.openxmlformats.org/officeDocument/2006/relationships/tags" Target="../tags/tag29.xml"/><Relationship Id="rId8" Type="http://schemas.openxmlformats.org/officeDocument/2006/relationships/tags" Target="../tags/tag28.xml"/><Relationship Id="rId7" Type="http://schemas.openxmlformats.org/officeDocument/2006/relationships/tags" Target="../tags/tag27.xml"/><Relationship Id="rId6" Type="http://schemas.openxmlformats.org/officeDocument/2006/relationships/tags" Target="../tags/tag26.xml"/><Relationship Id="rId5" Type="http://schemas.openxmlformats.org/officeDocument/2006/relationships/tags" Target="../tags/tag25.xml"/><Relationship Id="rId4" Type="http://schemas.openxmlformats.org/officeDocument/2006/relationships/tags" Target="../tags/tag24.xml"/><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5" Type="http://schemas.openxmlformats.org/officeDocument/2006/relationships/tags" Target="../tags/tag33.xml"/><Relationship Id="rId4" Type="http://schemas.openxmlformats.org/officeDocument/2006/relationships/tags" Target="../tags/tag32.xml"/><Relationship Id="rId3" Type="http://schemas.openxmlformats.org/officeDocument/2006/relationships/tags" Target="../tags/tag31.xml"/><Relationship Id="rId2" Type="http://schemas.openxmlformats.org/officeDocument/2006/relationships/tags" Target="../tags/tag30.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tags" Target="../tags/tag36.xml"/><Relationship Id="rId3" Type="http://schemas.openxmlformats.org/officeDocument/2006/relationships/tags" Target="../tags/tag35.xml"/><Relationship Id="rId2" Type="http://schemas.openxmlformats.org/officeDocument/2006/relationships/tags" Target="../tags/tag34.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7" Type="http://schemas.openxmlformats.org/officeDocument/2006/relationships/tags" Target="../tags/tag42.xml"/><Relationship Id="rId6" Type="http://schemas.openxmlformats.org/officeDocument/2006/relationships/tags" Target="../tags/tag41.xml"/><Relationship Id="rId5" Type="http://schemas.openxmlformats.org/officeDocument/2006/relationships/tags" Target="../tags/tag40.xml"/><Relationship Id="rId4" Type="http://schemas.openxmlformats.org/officeDocument/2006/relationships/tags" Target="../tags/tag39.xml"/><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6" Type="http://schemas.openxmlformats.org/officeDocument/2006/relationships/tags" Target="../tags/tag47.xml"/><Relationship Id="rId5" Type="http://schemas.openxmlformats.org/officeDocument/2006/relationships/tags" Target="../tags/tag46.xml"/><Relationship Id="rId4" Type="http://schemas.openxmlformats.org/officeDocument/2006/relationships/tags" Target="../tags/tag45.xml"/><Relationship Id="rId3" Type="http://schemas.openxmlformats.org/officeDocument/2006/relationships/tags" Target="../tags/tag44.xml"/><Relationship Id="rId2" Type="http://schemas.openxmlformats.org/officeDocument/2006/relationships/tags" Target="../tags/tag43.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solidFill>
          <a:srgbClr val="FFFFFF"/>
        </a:solidFill>
        <a:effectLst/>
      </p:bgPr>
    </p:bg>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2"/>
            </p:custDataLst>
          </p:nvPr>
        </p:nvSpPr>
        <p:spPr>
          <a:xfrm>
            <a:off x="1198800" y="914400"/>
            <a:ext cx="9799200" cy="2570400"/>
          </a:xfrm>
        </p:spPr>
        <p:txBody>
          <a:bodyPr lIns="90000" tIns="46800" rIns="90000" bIns="46800" anchor="b" anchorCtr="0">
            <a:normAutofit/>
          </a:bodyPr>
          <a:lstStyle>
            <a:lvl1pPr algn="ctr">
              <a:defRPr sz="6000" b="1" i="0" spc="300" baseline="0">
                <a:solidFill>
                  <a:schemeClr val="tx1">
                    <a:lumMod val="85000"/>
                    <a:lumOff val="15000"/>
                  </a:schemeClr>
                </a:solidFill>
                <a:effectLst/>
              </a:defRPr>
            </a:lvl1pPr>
          </a:lstStyle>
          <a:p>
            <a:r>
              <a:rPr lang="zh-CN" altLang="en-US" dirty="0"/>
              <a:t>单击此处编辑标题</a:t>
            </a:r>
            <a:endParaRPr lang="zh-CN" altLang="en-US" dirty="0"/>
          </a:p>
        </p:txBody>
      </p:sp>
      <p:sp>
        <p:nvSpPr>
          <p:cNvPr id="3" name="副标题 2"/>
          <p:cNvSpPr>
            <a:spLocks noGrp="1"/>
          </p:cNvSpPr>
          <p:nvPr>
            <p:ph type="subTitle" idx="1" hasCustomPrompt="1"/>
            <p:custDataLst>
              <p:tags r:id="rId3"/>
            </p:custDataLst>
          </p:nvPr>
        </p:nvSpPr>
        <p:spPr>
          <a:xfrm>
            <a:off x="1198800" y="3560400"/>
            <a:ext cx="9799200" cy="1472400"/>
          </a:xfrm>
        </p:spPr>
        <p:txBody>
          <a:bodyPr lIns="90000" tIns="46800" rIns="90000" bIns="46800">
            <a:normAutofit/>
          </a:bodyPr>
          <a:lstStyle>
            <a:lvl1pPr marL="0" indent="0" algn="ctr" eaLnBrk="1" fontAlgn="auto" latinLnBrk="0" hangingPunct="1">
              <a:lnSpc>
                <a:spcPct val="110000"/>
              </a:lnSpc>
              <a:buNone/>
              <a:defRPr sz="2400" u="none" strike="noStrike" kern="1200" cap="none" spc="200" normalizeH="0" baseline="0">
                <a:solidFill>
                  <a:schemeClr val="tx1">
                    <a:lumMod val="65000"/>
                    <a:lumOff val="35000"/>
                  </a:schemeClr>
                </a:solidFill>
                <a:uFillTx/>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endParaRPr lang="zh-CN" altLang="en-US" dirty="0"/>
          </a:p>
        </p:txBody>
      </p:sp>
      <p:sp>
        <p:nvSpPr>
          <p:cNvPr id="16" name="日期占位符 15"/>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5"/>
            </p:custDataLst>
          </p:nvPr>
        </p:nvSpPr>
        <p:spPr/>
        <p:txBody>
          <a:bodyPr/>
          <a:lstStyle/>
          <a:p>
            <a:endParaRPr lang="zh-CN" altLang="en-US" dirty="0"/>
          </a:p>
        </p:txBody>
      </p:sp>
      <p:sp>
        <p:nvSpPr>
          <p:cNvPr id="18" name="灯片编号占位符 17"/>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bg>
      <p:bgPr>
        <a:solidFill>
          <a:srgbClr val="FFFFFF"/>
        </a:solidFill>
        <a:effectLst/>
      </p:bgPr>
    </p:bg>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608400" y="774000"/>
            <a:ext cx="10972800" cy="5482800"/>
          </a:xfrm>
        </p:spPr>
        <p:txBody>
          <a:bodyPr/>
          <a:lstStyle>
            <a:lvl1pPr marL="228600" indent="-228600" eaLnBrk="1" fontAlgn="auto" latinLnBrk="0" hangingPunct="1">
              <a:lnSpc>
                <a:spcPct val="130000"/>
              </a:lnSpc>
              <a:buFont typeface="Arial" panose="020B0604020202020204" pitchFamily="34" charset="0"/>
              <a:buChar char="●"/>
              <a:defRPr u="none" strike="noStrike" kern="1200" cap="none" spc="150" normalizeH="0" baseline="0">
                <a:solidFill>
                  <a:schemeClr val="tx1">
                    <a:lumMod val="65000"/>
                    <a:lumOff val="35000"/>
                  </a:schemeClr>
                </a:solidFill>
                <a:uFillTx/>
              </a:defRPr>
            </a:lvl1pPr>
            <a:lvl2pPr marL="685800" indent="-228600" defTabSz="914400" eaLnBrk="1" fontAlgn="auto" latinLnBrk="0" hangingPunct="1">
              <a:lnSpc>
                <a:spcPct val="120000"/>
              </a:lnSpc>
              <a:buFont typeface="Arial" panose="020B0604020202020204" pitchFamily="34" charset="0"/>
              <a:buChar char="●"/>
              <a:tabLst>
                <a:tab pos="1609725" algn="l"/>
                <a:tab pos="1609725" algn="l"/>
                <a:tab pos="1609725" algn="l"/>
                <a:tab pos="1609725" algn="l"/>
              </a:tabLst>
              <a:defRPr u="none" strike="noStrike" kern="1200" cap="none" spc="150" normalizeH="0" baseline="0">
                <a:solidFill>
                  <a:schemeClr val="tx1">
                    <a:lumMod val="65000"/>
                    <a:lumOff val="35000"/>
                  </a:schemeClr>
                </a:solidFill>
                <a:uFillTx/>
              </a:defRPr>
            </a:lvl2pPr>
            <a:lvl3pPr marL="1143000" indent="-228600" eaLnBrk="1" fontAlgn="auto" latinLnBrk="0" hangingPunct="1">
              <a:lnSpc>
                <a:spcPct val="120000"/>
              </a:lnSpc>
              <a:buFont typeface="Arial" panose="020B0604020202020204" pitchFamily="34" charset="0"/>
              <a:buChar char="●"/>
              <a:defRPr u="none" strike="noStrike" kern="1200" cap="none" spc="150" normalizeH="0" baseline="0">
                <a:solidFill>
                  <a:schemeClr val="tx1">
                    <a:lumMod val="65000"/>
                    <a:lumOff val="35000"/>
                  </a:schemeClr>
                </a:solidFill>
                <a:uFillTx/>
              </a:defRPr>
            </a:lvl3pPr>
            <a:lvl4pPr marL="1600200" indent="-228600" eaLnBrk="1" fontAlgn="auto" latinLnBrk="0" hangingPunct="1">
              <a:lnSpc>
                <a:spcPct val="120000"/>
              </a:lnSpc>
              <a:buFont typeface="Wingdings" panose="05000000000000000000" charset="0"/>
              <a:buChar char=""/>
              <a:defRPr u="none" strike="noStrike" kern="1200" cap="none" spc="150" normalizeH="0" baseline="0">
                <a:solidFill>
                  <a:schemeClr val="tx1">
                    <a:lumMod val="65000"/>
                    <a:lumOff val="35000"/>
                  </a:schemeClr>
                </a:solidFill>
                <a:uFillTx/>
              </a:defRPr>
            </a:lvl4pPr>
            <a:lvl5pPr marL="2057400" indent="-228600" eaLnBrk="1" fontAlgn="auto" latinLnBrk="0" hangingPunct="1">
              <a:lnSpc>
                <a:spcPct val="120000"/>
              </a:lnSpc>
              <a:buFont typeface="Arial" panose="020B0604020202020204" pitchFamily="34" charset="0"/>
              <a:buChar char="•"/>
              <a:defRPr u="none" strike="noStrike" kern="1200" cap="none" spc="150" normalizeH="0" baseline="0">
                <a:solidFill>
                  <a:schemeClr val="tx1">
                    <a:lumMod val="65000"/>
                    <a:lumOff val="35000"/>
                  </a:schemeClr>
                </a:solidFill>
                <a:uFillTx/>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bg>
      <p:bgPr>
        <a:solidFill>
          <a:srgbClr val="FFFFFF"/>
        </a:solidFill>
        <a:effectLst/>
      </p:bgPr>
    </p:bg>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2" name="标题 1"/>
          <p:cNvSpPr>
            <a:spLocks noGrp="1"/>
          </p:cNvSpPr>
          <p:nvPr>
            <p:ph type="title" hasCustomPrompt="1"/>
            <p:custDataLst>
              <p:tags r:id="rId5"/>
            </p:custDataLst>
          </p:nvPr>
        </p:nvSpPr>
        <p:spPr>
          <a:xfrm>
            <a:off x="1198800" y="2484000"/>
            <a:ext cx="9799200" cy="1018800"/>
          </a:xfrm>
        </p:spPr>
        <p:txBody>
          <a:bodyPr vert="horz" lIns="90000" tIns="46800" rIns="90000" bIns="46800" rtlCol="0" anchor="t" anchorCtr="0">
            <a:normAutofit/>
          </a:bodyPr>
          <a:lstStyle>
            <a:lvl1pPr marL="0" marR="0" algn="ctr" defTabSz="914400" rtl="0" eaLnBrk="1" fontAlgn="auto" latinLnBrk="0" hangingPunct="1">
              <a:lnSpc>
                <a:spcPct val="100000"/>
              </a:lnSpc>
              <a:buNone/>
              <a:defRPr kumimoji="0" lang="zh-CN" altLang="en-US" sz="6000" b="1" i="0" u="none" strike="noStrike" kern="1200" cap="none" spc="300" normalizeH="0" baseline="0" noProof="1" dirty="0">
                <a:solidFill>
                  <a:schemeClr val="tx1">
                    <a:lumMod val="85000"/>
                    <a:lumOff val="15000"/>
                  </a:schemeClr>
                </a:solidFill>
                <a:effectLst/>
                <a:uFillTx/>
                <a:latin typeface="Arial" panose="020B0604020202020204" pitchFamily="34" charset="0"/>
                <a:ea typeface="微软雅黑" panose="020B0503020204020204" pitchFamily="34" charset="-122"/>
                <a:cs typeface="+mj-cs"/>
                <a:sym typeface="+mn-ea"/>
              </a:defRPr>
            </a:lvl1pPr>
          </a:lstStyle>
          <a:p>
            <a:pPr lvl="0"/>
            <a:r>
              <a:rPr>
                <a:sym typeface="+mn-ea"/>
              </a:rPr>
              <a:t>单击此处编辑标题</a:t>
            </a:r>
            <a:endParaRPr>
              <a:sym typeface="+mn-ea"/>
            </a:endParaRPr>
          </a:p>
        </p:txBody>
      </p:sp>
      <p:sp>
        <p:nvSpPr>
          <p:cNvPr id="7" name="文本占位符 6"/>
          <p:cNvSpPr>
            <a:spLocks noGrp="1"/>
          </p:cNvSpPr>
          <p:nvPr>
            <p:ph type="body" sz="quarter" idx="13"/>
            <p:custDataLst>
              <p:tags r:id="rId6"/>
            </p:custDataLst>
          </p:nvPr>
        </p:nvSpPr>
        <p:spPr>
          <a:xfrm>
            <a:off x="1198800" y="3560400"/>
            <a:ext cx="9799200" cy="471600"/>
          </a:xfrm>
        </p:spPr>
        <p:txBody>
          <a:bodyPr lIns="90000" tIns="46800" rIns="90000" bIns="46800">
            <a:normAutofit/>
          </a:bodyPr>
          <a:lstStyle>
            <a:lvl1pPr marL="0" indent="0" algn="ctr">
              <a:lnSpc>
                <a:spcPct val="110000"/>
              </a:lnSpc>
              <a:buNone/>
              <a:defRPr sz="2400" spc="200" baseline="0">
                <a:solidFill>
                  <a:schemeClr val="tx1">
                    <a:lumMod val="65000"/>
                    <a:lumOff val="35000"/>
                  </a:schemeClr>
                </a:solidFill>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rgbClr val="FFFFFF"/>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lvl1pPr marL="0" marR="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idx="1"/>
            <p:custDataLst>
              <p:tags r:id="rId3"/>
            </p:custDataLst>
          </p:nvPr>
        </p:nvSpPr>
        <p:spPr>
          <a:xfrm>
            <a:off x="608400" y="1490400"/>
            <a:ext cx="10969200" cy="4759200"/>
          </a:xfrm>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8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vl6pPr marL="2286000" indent="0">
              <a:buNone/>
              <a:defRPr/>
            </a:lvl6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bg>
      <p:bgPr>
        <a:solidFill>
          <a:srgbClr val="FFFFFF"/>
        </a:solidFill>
        <a:effectLst/>
      </p:bgPr>
    </p:bg>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1990800" y="3848400"/>
            <a:ext cx="7768800" cy="766800"/>
          </a:xfrm>
        </p:spPr>
        <p:txBody>
          <a:bodyPr lIns="90000" tIns="46800" rIns="90000" bIns="46800" anchor="b" anchorCtr="0">
            <a:normAutofit/>
          </a:bodyPr>
          <a:lstStyle>
            <a:lvl1pPr>
              <a:defRPr sz="4400" b="1" i="0" u="none" strike="noStrike" kern="1200" cap="none" spc="300" normalizeH="0" baseline="0">
                <a:solidFill>
                  <a:schemeClr val="tx1">
                    <a:lumMod val="85000"/>
                    <a:lumOff val="15000"/>
                  </a:schemeClr>
                </a:solidFill>
                <a:effectLst/>
                <a:uFillTx/>
              </a:defRPr>
            </a:lvl1pPr>
          </a:lstStyle>
          <a:p>
            <a:r>
              <a:rPr lang="zh-CN" altLang="en-US" dirty="0"/>
              <a:t>单击此处编辑标题</a:t>
            </a:r>
            <a:endParaRPr lang="zh-CN" altLang="en-US" dirty="0"/>
          </a:p>
        </p:txBody>
      </p:sp>
      <p:sp>
        <p:nvSpPr>
          <p:cNvPr id="3" name="文本占位符 2"/>
          <p:cNvSpPr>
            <a:spLocks noGrp="1"/>
          </p:cNvSpPr>
          <p:nvPr>
            <p:ph type="body" idx="1" hasCustomPrompt="1"/>
            <p:custDataLst>
              <p:tags r:id="rId3"/>
            </p:custDataLst>
          </p:nvPr>
        </p:nvSpPr>
        <p:spPr>
          <a:xfrm>
            <a:off x="1990800" y="4615200"/>
            <a:ext cx="7768800" cy="867600"/>
          </a:xfrm>
        </p:spPr>
        <p:txBody>
          <a:bodyPr lIns="90000" tIns="46800" rIns="90000" bIns="46800">
            <a:normAutofit/>
          </a:bodyPr>
          <a:lstStyle>
            <a:lvl1pPr marL="0" indent="0" eaLnBrk="1" fontAlgn="auto" latinLnBrk="0" hangingPunct="1">
              <a:lnSpc>
                <a:spcPct val="130000"/>
              </a:lnSpc>
              <a:buNone/>
              <a:defRPr kumimoji="0" lang="zh-CN" altLang="en-US" sz="1800" b="0" i="0" u="none" strike="noStrike" kern="1200" cap="none" spc="150" normalizeH="0" baseline="0" noProof="1">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bg>
      <p:bgPr>
        <a:solidFill>
          <a:srgbClr val="FFFFFF"/>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sz="half" idx="1"/>
            <p:custDataLst>
              <p:tags r:id="rId3"/>
            </p:custDataLst>
          </p:nvPr>
        </p:nvSpPr>
        <p:spPr>
          <a:xfrm>
            <a:off x="608400" y="1501200"/>
            <a:ext cx="5176800" cy="4748400"/>
          </a:xfrm>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内容占位符 3"/>
          <p:cNvSpPr>
            <a:spLocks noGrp="1"/>
          </p:cNvSpPr>
          <p:nvPr>
            <p:ph sz="half" idx="2"/>
            <p:custDataLst>
              <p:tags r:id="rId4"/>
            </p:custDataLst>
          </p:nvPr>
        </p:nvSpPr>
        <p:spPr>
          <a:xfrm>
            <a:off x="6411600" y="1501200"/>
            <a:ext cx="5176800" cy="4748400"/>
          </a:xfrm>
        </p:spPr>
        <p:txBody>
          <a:bodyPr lIns="90000" tIns="46800" rIns="90000" bIns="46800">
            <a:normAutofit/>
          </a:bodyPr>
          <a:lstStyle>
            <a:lvl1pPr marL="228600" indent="-228600" eaLnBrk="1" fontAlgn="auto" latinLnBrk="0" hangingPunct="1">
              <a:lnSpc>
                <a:spcPct val="130000"/>
              </a:lnSpc>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latin typeface="Arial" panose="020B0604020202020204" pitchFamily="34" charset="0"/>
                <a:ea typeface="微软雅黑" panose="020B0503020204020204" pitchFamily="34" charset="-122"/>
              </a:defRPr>
            </a:lvl1pPr>
            <a:lvl2pPr marL="685800" indent="-228600" defTabSz="914400" eaLnBrk="1" fontAlgn="auto" latinLnBrk="0" hangingPunct="1">
              <a:lnSpc>
                <a:spcPct val="120000"/>
              </a:lnSpc>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latin typeface="Arial" panose="020B0604020202020204" pitchFamily="34" charset="0"/>
                <a:ea typeface="微软雅黑" panose="020B0503020204020204" pitchFamily="34" charset="-122"/>
              </a:defRPr>
            </a:lvl2pPr>
            <a:lvl3pPr marL="1143000" indent="-228600" eaLnBrk="1" fontAlgn="auto" latinLnBrk="0" hangingPunct="1">
              <a:lnSpc>
                <a:spcPct val="120000"/>
              </a:lnSpc>
              <a:buFont typeface="Arial" panose="020B0604020202020204" pitchFamily="34" charset="0"/>
              <a:buChar char="●"/>
              <a:defRPr sz="1600" u="none" strike="noStrike" kern="1200" cap="none" spc="150" normalizeH="0" baseline="0">
                <a:solidFill>
                  <a:schemeClr val="tx1">
                    <a:lumMod val="65000"/>
                    <a:lumOff val="35000"/>
                  </a:schemeClr>
                </a:solidFill>
                <a:latin typeface="Arial" panose="020B0604020202020204" pitchFamily="34" charset="0"/>
                <a:ea typeface="微软雅黑" panose="020B0503020204020204" pitchFamily="34" charset="-122"/>
              </a:defRPr>
            </a:lvl3pPr>
            <a:lvl4pPr marL="1600200" indent="-228600" eaLnBrk="1" fontAlgn="auto" latinLnBrk="0" hangingPunct="1">
              <a:lnSpc>
                <a:spcPct val="120000"/>
              </a:lnSpc>
              <a:buFont typeface="Wingdings" panose="05000000000000000000" charset="0"/>
              <a:buChar char=""/>
              <a:defRPr sz="1400" u="none" strike="noStrike" kern="1200" cap="none" spc="150" normalizeH="0" baseline="0">
                <a:solidFill>
                  <a:schemeClr val="tx1">
                    <a:lumMod val="65000"/>
                    <a:lumOff val="35000"/>
                  </a:schemeClr>
                </a:solidFill>
                <a:latin typeface="Arial" panose="020B0604020202020204" pitchFamily="34" charset="0"/>
                <a:ea typeface="微软雅黑" panose="020B0503020204020204" pitchFamily="34" charset="-122"/>
              </a:defRPr>
            </a:lvl4pPr>
            <a:lvl5pPr eaLnBrk="1" fontAlgn="auto" latinLnBrk="0" hangingPunct="1">
              <a:lnSpc>
                <a:spcPct val="120000"/>
              </a:lnSpc>
              <a:defRPr sz="1400" u="none" strike="noStrike" kern="1200" cap="none" spc="150" normalizeH="0">
                <a:solidFill>
                  <a:schemeClr val="tx1">
                    <a:lumMod val="65000"/>
                    <a:lumOff val="35000"/>
                  </a:schemeClr>
                </a:solidFill>
                <a:latin typeface="Arial" panose="020B0604020202020204" pitchFamily="34" charset="0"/>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bg>
      <p:bgPr>
        <a:solidFill>
          <a:srgbClr val="FFFFFF"/>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endParaRPr dirty="0">
              <a:sym typeface="+mn-ea"/>
            </a:endParaRPr>
          </a:p>
        </p:txBody>
      </p:sp>
      <p:sp>
        <p:nvSpPr>
          <p:cNvPr id="3" name="文本占位符 2"/>
          <p:cNvSpPr>
            <a:spLocks noGrp="1"/>
          </p:cNvSpPr>
          <p:nvPr>
            <p:ph type="body" idx="1" hasCustomPrompt="1"/>
            <p:custDataLst>
              <p:tags r:id="rId3"/>
            </p:custDataLst>
          </p:nvPr>
        </p:nvSpPr>
        <p:spPr>
          <a:xfrm>
            <a:off x="608400" y="1429200"/>
            <a:ext cx="5342400" cy="381600"/>
          </a:xfrm>
        </p:spPr>
        <p:txBody>
          <a:bodyPr lIns="101600" tIns="38100" rIns="76200" bIns="38100" anchor="t" anchorCtr="0">
            <a:normAutofit/>
          </a:bodyPr>
          <a:lstStyle>
            <a:lvl1pPr marL="0" indent="0" eaLnBrk="1" fontAlgn="auto" latinLnBrk="0" hangingPunct="1">
              <a:lnSpc>
                <a:spcPct val="100000"/>
              </a:lnSpc>
              <a:spcAft>
                <a:spcPts val="0"/>
              </a:spcAft>
              <a:buNone/>
              <a:defRPr sz="2000" b="1" u="none" strike="noStrike" kern="1200" cap="none" spc="200" normalizeH="0" baseline="0">
                <a:solidFill>
                  <a:schemeClr val="tx1">
                    <a:lumMod val="75000"/>
                    <a:lumOff val="25000"/>
                  </a:schemeClr>
                </a:solidFill>
                <a:uFillTx/>
                <a:latin typeface="Arial" panose="020B0604020202020204" pitchFamily="34" charset="0"/>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08400" y="1854000"/>
            <a:ext cx="5342400" cy="4395600"/>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5" name="文本占位符 4"/>
          <p:cNvSpPr>
            <a:spLocks noGrp="1"/>
          </p:cNvSpPr>
          <p:nvPr>
            <p:ph type="body" sz="quarter" idx="3" hasCustomPrompt="1"/>
            <p:custDataLst>
              <p:tags r:id="rId5"/>
            </p:custDataLst>
          </p:nvPr>
        </p:nvSpPr>
        <p:spPr>
          <a:xfrm>
            <a:off x="6235750" y="1421729"/>
            <a:ext cx="5342400" cy="381600"/>
          </a:xfrm>
        </p:spPr>
        <p:txBody>
          <a:bodyPr vert="horz" lIns="101600" tIns="38100" rIns="76200" bIns="38100" rtlCol="0" anchor="t" anchorCtr="0">
            <a:norm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1" i="0" u="none" strike="noStrike" kern="1200" cap="none" spc="200" normalizeH="0" baseline="0" noProof="1" dirty="0">
                <a:solidFill>
                  <a:schemeClr val="tx1">
                    <a:lumMod val="75000"/>
                    <a:lumOff val="25000"/>
                  </a:schemeClr>
                </a:solidFill>
                <a:uFillTx/>
                <a:latin typeface="Arial" panose="020B0604020202020204" pitchFamily="34" charset="0"/>
                <a:ea typeface="微软雅黑" panose="020B0503020204020204" pitchFamily="34"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endParaRPr>
              <a:sym typeface="+mn-ea"/>
            </a:endParaRPr>
          </a:p>
        </p:txBody>
      </p:sp>
      <p:sp>
        <p:nvSpPr>
          <p:cNvPr id="6" name="内容占位符 5"/>
          <p:cNvSpPr>
            <a:spLocks noGrp="1"/>
          </p:cNvSpPr>
          <p:nvPr>
            <p:ph sz="quarter" idx="4"/>
            <p:custDataLst>
              <p:tags r:id="rId6"/>
            </p:custDataLst>
          </p:nvPr>
        </p:nvSpPr>
        <p:spPr>
          <a:xfrm>
            <a:off x="6235750" y="1854000"/>
            <a:ext cx="5342400" cy="4395600"/>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rgbClr val="FFFFFF"/>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a:sym typeface="+mn-ea"/>
              </a:rPr>
              <a:t>单击此处编辑母版标题样式</a:t>
            </a:r>
            <a:endParaRPr>
              <a:sym typeface="+mn-ea"/>
            </a:endParaRPr>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bg>
      <p:bgPr>
        <a:solidFill>
          <a:srgbClr val="FFFFFF"/>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bg>
      <p:bgPr>
        <a:solidFill>
          <a:srgbClr val="FFFFFF"/>
        </a:solidFill>
        <a:effectLst/>
      </p:bgPr>
    </p:bg>
    <p:spTree>
      <p:nvGrpSpPr>
        <p:cNvPr id="1" name=""/>
        <p:cNvGrpSpPr/>
        <p:nvPr/>
      </p:nvGrpSpPr>
      <p:grpSpPr>
        <a:xfrm>
          <a:off x="0" y="0"/>
          <a:ext cx="0" cy="0"/>
          <a:chOff x="0" y="0"/>
          <a:chExt cx="0" cy="0"/>
        </a:xfrm>
      </p:grpSpPr>
      <p:sp>
        <p:nvSpPr>
          <p:cNvPr id="3" name="图片占位符 2"/>
          <p:cNvSpPr>
            <a:spLocks noGrp="1"/>
          </p:cNvSpPr>
          <p:nvPr>
            <p:ph type="pic" idx="1"/>
            <p:custDataLst>
              <p:tags r:id="rId2"/>
            </p:custDataLst>
          </p:nvPr>
        </p:nvSpPr>
        <p:spPr>
          <a:xfrm>
            <a:off x="608400" y="1555200"/>
            <a:ext cx="5233077" cy="4608000"/>
          </a:xfrm>
        </p:spPr>
        <p:txBody>
          <a:bodyPr vert="horz" lIns="90000" tIns="46800" rIns="90000" bIns="46800"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3"/>
            </p:custDataLst>
          </p:nvPr>
        </p:nvSpPr>
        <p:spPr>
          <a:xfrm>
            <a:off x="6350400" y="1555200"/>
            <a:ext cx="5227200" cy="4608000"/>
          </a:xfrm>
        </p:spPr>
        <p:txBody>
          <a:bodyPr vert="horz" lIns="90000" tIns="46800" rIns="90000" bIns="46800" rtlCol="0">
            <a:normAutofit/>
          </a:bodyPr>
          <a:lstStyle>
            <a:lvl1pPr marL="0" marR="0" lvl="0" indent="0" algn="l" defTabSz="914400" rtl="0" eaLnBrk="1" fontAlgn="auto" latinLnBrk="0" hangingPunct="1">
              <a:lnSpc>
                <a:spcPct val="130000"/>
              </a:lnSpc>
              <a:spcBef>
                <a:spcPts val="0"/>
              </a:spcBef>
              <a:spcAft>
                <a:spcPts val="600"/>
              </a:spcAft>
              <a:buFont typeface="Arial" panose="020B0604020202020204" pitchFamily="34" charset="0"/>
              <a:buNone/>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457200" indent="0" defTabSz="914400" eaLnBrk="1" fontAlgn="auto" latinLnBrk="0" hangingPunct="1">
              <a:buFont typeface="Arial" panose="020B0604020202020204" pitchFamily="34" charset="0"/>
              <a:buNone/>
              <a:tabLst>
                <a:tab pos="1609725" algn="l"/>
                <a:tab pos="1609725" algn="l"/>
                <a:tab pos="1609725" algn="l"/>
                <a:tab pos="1609725" algn="l"/>
              </a:tabLst>
              <a:defRPr u="none" strike="noStrike" kern="1200" cap="none" spc="150" normalizeH="0">
                <a:solidFill>
                  <a:schemeClr val="tx1">
                    <a:lumMod val="65000"/>
                    <a:lumOff val="35000"/>
                  </a:schemeClr>
                </a:solidFill>
                <a:uFillTx/>
                <a:latin typeface="Arial" panose="020B0604020202020204" pitchFamily="34" charset="0"/>
                <a:ea typeface="微软雅黑" panose="020B0503020204020204" pitchFamily="34" charset="-122"/>
              </a:defRPr>
            </a:lvl2pPr>
            <a:lvl3pPr eaLnBrk="1" fontAlgn="auto" latinLnBrk="0" hangingPunct="1">
              <a:buFont typeface="Arial" panose="020B0604020202020204" pitchFamily="34" charset="0"/>
              <a:buChar char="●"/>
              <a:defRPr u="none" strike="noStrike" kern="1200" cap="none" spc="150" normalizeH="0">
                <a:solidFill>
                  <a:schemeClr val="tx1">
                    <a:lumMod val="65000"/>
                    <a:lumOff val="35000"/>
                  </a:schemeClr>
                </a:solidFill>
                <a:uFillTx/>
                <a:latin typeface="Arial" panose="020B0604020202020204" pitchFamily="34" charset="0"/>
                <a:ea typeface="微软雅黑" panose="020B0503020204020204" pitchFamily="34" charset="-122"/>
              </a:defRPr>
            </a:lvl3pPr>
            <a:lvl4pPr eaLnBrk="1" fontAlgn="auto" latinLnBrk="0" hangingPunct="1">
              <a:defRPr u="none" strike="noStrike" kern="1200" cap="none" spc="150" normalizeH="0">
                <a:solidFill>
                  <a:schemeClr val="tx1">
                    <a:lumMod val="65000"/>
                    <a:lumOff val="35000"/>
                  </a:schemeClr>
                </a:solidFill>
                <a:uFillTx/>
                <a:latin typeface="Arial" panose="020B0604020202020204" pitchFamily="34" charset="0"/>
                <a:ea typeface="微软雅黑" panose="020B0503020204020204" pitchFamily="34" charset="-122"/>
              </a:defRPr>
            </a:lvl4pPr>
            <a:lvl5pPr eaLnBrk="1" fontAlgn="auto" latinLnBrk="0" hangingPunct="1">
              <a:defRPr u="none" strike="noStrike" kern="1200" cap="none" spc="150" normalizeH="0">
                <a:solidFill>
                  <a:schemeClr val="tx1">
                    <a:lumMod val="65000"/>
                    <a:lumOff val="35000"/>
                  </a:schemeClr>
                </a:solidFill>
                <a:uFillTx/>
                <a:latin typeface="Arial" panose="020B0604020202020204" pitchFamily="34" charset="0"/>
                <a:ea typeface="微软雅黑" panose="020B0503020204020204" pitchFamily="34" charset="-122"/>
              </a:defRPr>
            </a:lvl5pPr>
          </a:lstStyle>
          <a:p>
            <a:pPr lvl="0"/>
            <a:r>
              <a:rPr dirty="0">
                <a:sym typeface="+mn-ea"/>
              </a:rPr>
              <a:t>单击此处编辑母版文本样式</a:t>
            </a:r>
            <a:endParaRPr dirty="0">
              <a:sym typeface="+mn-ea"/>
            </a:endParaRPr>
          </a:p>
        </p:txBody>
      </p:sp>
      <p:sp>
        <p:nvSpPr>
          <p:cNvPr id="5" name="日期占位符 4"/>
          <p:cNvSpPr>
            <a:spLocks noGrp="1"/>
          </p:cNvSpPr>
          <p:nvPr>
            <p:ph type="dt" sz="half" idx="10"/>
            <p:custDataLst>
              <p:tags r:id="rId4"/>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5"/>
            </p:custDataLst>
          </p:nvPr>
        </p:nvSpPr>
        <p:spPr/>
        <p:txBody>
          <a:bodyPr/>
          <a:lstStyle/>
          <a:p>
            <a:endParaRPr lang="zh-CN" altLang="en-US" dirty="0"/>
          </a:p>
        </p:txBody>
      </p:sp>
      <p:sp>
        <p:nvSpPr>
          <p:cNvPr id="7" name="灯片编号占位符 6"/>
          <p:cNvSpPr>
            <a:spLocks noGrp="1"/>
          </p:cNvSpPr>
          <p:nvPr>
            <p:ph type="sldNum" sz="quarter" idx="12"/>
            <p:custDataLst>
              <p:tags r:id="rId6"/>
            </p:custDataLst>
          </p:nvPr>
        </p:nvSpPr>
        <p:spPr/>
        <p:txBody>
          <a:bodyPr/>
          <a:lstStyle/>
          <a:p>
            <a:fld id="{FABC47A4-756D-490B-A52F-7D9E2C9FC05F}" type="slidenum">
              <a:rPr lang="zh-CN" altLang="en-US" smtClean="0"/>
            </a:fld>
            <a:endParaRPr lang="zh-CN" altLang="en-US"/>
          </a:p>
        </p:txBody>
      </p:sp>
      <p:sp>
        <p:nvSpPr>
          <p:cNvPr id="9" name="标题 8"/>
          <p:cNvSpPr>
            <a:spLocks noGrp="1"/>
          </p:cNvSpPr>
          <p:nvPr>
            <p:ph type="title"/>
            <p:custDataLst>
              <p:tags r:id="rId7"/>
            </p:custDataLst>
          </p:nvPr>
        </p:nvSpPr>
        <p:spPr/>
        <p:txBody>
          <a:bodyPr/>
          <a:lstStyle>
            <a:lvl1pPr>
              <a:defRPr baseline="0"/>
            </a:lvl1pPr>
          </a:lstStyle>
          <a:p>
            <a:r>
              <a:rPr lang="zh-CN" altLang="en-US"/>
              <a:t>单击此处编辑母版标题样式</a:t>
            </a:r>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bg>
      <p:bgPr>
        <a:solidFill>
          <a:srgbClr val="FFFFFF"/>
        </a:solidFill>
        <a:effectLst/>
      </p:bgPr>
    </p:bg>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2"/>
            </p:custDataLst>
          </p:nvPr>
        </p:nvSpPr>
        <p:spPr>
          <a:xfrm>
            <a:off x="10234800" y="914400"/>
            <a:ext cx="1044000" cy="5029200"/>
          </a:xfrm>
        </p:spPr>
        <p:txBody>
          <a:bodyPr vert="eaVert" lIns="90000" tIns="46800" rIns="90000" bIns="46800" rtlCol="0" anchor="ctr" anchorCtr="0">
            <a:normAutofit/>
          </a:bodyPr>
          <a:lstStyle>
            <a:lvl1pPr marL="0" marR="0" lvl="0" algn="l" defTabSz="914400" rtl="0" eaLnBrk="1" fontAlgn="auto" latinLnBrk="0" hangingPunct="1">
              <a:lnSpc>
                <a:spcPct val="100000"/>
              </a:lnSpc>
              <a:spcAft>
                <a:spcPts val="0"/>
              </a:spcAft>
              <a:buNone/>
              <a:defRPr kumimoji="0" lang="zh-CN" altLang="en-US" sz="28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单击此处编辑标题</a:t>
            </a:r>
            <a:endParaRPr dirty="0">
              <a:sym typeface="+mn-ea"/>
            </a:endParaRPr>
          </a:p>
        </p:txBody>
      </p:sp>
      <p:sp>
        <p:nvSpPr>
          <p:cNvPr id="3" name="竖排文字占位符 2"/>
          <p:cNvSpPr>
            <a:spLocks noGrp="1"/>
          </p:cNvSpPr>
          <p:nvPr>
            <p:ph type="body" orient="vert" idx="1"/>
            <p:custDataLst>
              <p:tags r:id="rId3"/>
            </p:custDataLst>
          </p:nvPr>
        </p:nvSpPr>
        <p:spPr>
          <a:xfrm>
            <a:off x="914400" y="914400"/>
            <a:ext cx="9169200" cy="5029200"/>
          </a:xfrm>
        </p:spPr>
        <p:txBody>
          <a:bodyPr vert="eaVert" lIns="46800" tIns="46800" rIns="46800" bIns="46800"/>
          <a:lstStyle>
            <a:lvl1pPr marL="228600" indent="-228600" eaLnBrk="1" fontAlgn="auto" latinLnBrk="0" hangingPunct="1">
              <a:lnSpc>
                <a:spcPct val="130000"/>
              </a:lnSpc>
              <a:spcAft>
                <a:spcPts val="1000"/>
              </a:spcAft>
              <a:buFont typeface="Arial" panose="020B0604020202020204" pitchFamily="34" charset="0"/>
              <a:buChar char="●"/>
              <a:defRPr u="none" strike="noStrike" kern="1200" cap="none" spc="150" normalizeH="0" baseline="0">
                <a:solidFill>
                  <a:schemeClr val="tx1">
                    <a:lumMod val="65000"/>
                    <a:lumOff val="35000"/>
                  </a:schemeClr>
                </a:solidFill>
                <a:uFillTx/>
              </a:defRPr>
            </a:lvl1pPr>
            <a:lvl2pPr marL="685800" indent="-228600" defTabSz="914400" eaLnBrk="1" fontAlgn="auto" latinLnBrk="0" hangingPunct="1">
              <a:lnSpc>
                <a:spcPct val="120000"/>
              </a:lnSpc>
              <a:spcAft>
                <a:spcPts val="600"/>
              </a:spcAft>
              <a:buFont typeface="Arial" panose="020B0604020202020204" pitchFamily="34" charset="0"/>
              <a:buChar char="●"/>
              <a:tabLst>
                <a:tab pos="1609725" algn="l"/>
                <a:tab pos="1609725" algn="l"/>
                <a:tab pos="1609725" algn="l"/>
                <a:tab pos="1609725" algn="l"/>
              </a:tabLst>
              <a:defRPr u="none" strike="noStrike" kern="1200" cap="none" spc="150" normalizeH="0" baseline="0">
                <a:solidFill>
                  <a:schemeClr val="tx1">
                    <a:lumMod val="65000"/>
                    <a:lumOff val="35000"/>
                  </a:schemeClr>
                </a:solidFill>
                <a:uFillTx/>
              </a:defRPr>
            </a:lvl2pPr>
            <a:lvl3pPr marL="1143000" indent="-228600" eaLnBrk="1" fontAlgn="auto" latinLnBrk="0" hangingPunct="1">
              <a:lnSpc>
                <a:spcPct val="120000"/>
              </a:lnSpc>
              <a:spcAft>
                <a:spcPts val="600"/>
              </a:spcAft>
              <a:buFont typeface="Arial" panose="020B0604020202020204" pitchFamily="34" charset="0"/>
              <a:buChar char="●"/>
              <a:defRPr u="none" strike="noStrike" kern="1200" cap="none" spc="150" normalizeH="0" baseline="0">
                <a:solidFill>
                  <a:schemeClr val="tx1">
                    <a:lumMod val="65000"/>
                    <a:lumOff val="35000"/>
                  </a:schemeClr>
                </a:solidFill>
                <a:uFillTx/>
              </a:defRPr>
            </a:lvl3pPr>
            <a:lvl4pPr marL="1600200" indent="-228600" eaLnBrk="1" fontAlgn="auto" latinLnBrk="0" hangingPunct="1">
              <a:lnSpc>
                <a:spcPct val="120000"/>
              </a:lnSpc>
              <a:spcAft>
                <a:spcPts val="300"/>
              </a:spcAft>
              <a:buFont typeface="Wingdings" panose="05000000000000000000" charset="0"/>
              <a:buChar char=""/>
              <a:defRPr u="none" strike="noStrike" kern="1200" cap="none" spc="150" normalizeH="0" baseline="0">
                <a:solidFill>
                  <a:schemeClr val="tx1">
                    <a:lumMod val="65000"/>
                    <a:lumOff val="35000"/>
                  </a:schemeClr>
                </a:solidFill>
                <a:uFillTx/>
              </a:defRPr>
            </a:lvl4pPr>
            <a:lvl5pPr marL="2057400" indent="-228600" eaLnBrk="1" fontAlgn="auto" latinLnBrk="0" hangingPunct="1">
              <a:lnSpc>
                <a:spcPct val="120000"/>
              </a:lnSpc>
              <a:spcAft>
                <a:spcPts val="300"/>
              </a:spcAft>
              <a:buFont typeface="Arial" panose="020B0604020202020204" pitchFamily="34" charset="0"/>
              <a:buChar char="•"/>
              <a:defRPr u="none" strike="noStrike" kern="1200" cap="none" spc="150" normalizeH="0" baseline="0">
                <a:solidFill>
                  <a:schemeClr val="tx1">
                    <a:lumMod val="65000"/>
                    <a:lumOff val="35000"/>
                  </a:schemeClr>
                </a:solidFill>
                <a:uFillTx/>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8" Type="http://schemas.openxmlformats.org/officeDocument/2006/relationships/theme" Target="../theme/theme1.xml"/><Relationship Id="rId17" Type="http://schemas.openxmlformats.org/officeDocument/2006/relationships/tags" Target="../tags/tag62.xml"/><Relationship Id="rId16" Type="http://schemas.openxmlformats.org/officeDocument/2006/relationships/tags" Target="../tags/tag61.xml"/><Relationship Id="rId15" Type="http://schemas.openxmlformats.org/officeDocument/2006/relationships/tags" Target="../tags/tag60.xml"/><Relationship Id="rId14" Type="http://schemas.openxmlformats.org/officeDocument/2006/relationships/tags" Target="../tags/tag59.xml"/><Relationship Id="rId13" Type="http://schemas.openxmlformats.org/officeDocument/2006/relationships/tags" Target="../tags/tag58.xml"/><Relationship Id="rId12" Type="http://schemas.openxmlformats.org/officeDocument/2006/relationships/tags" Target="../tags/tag57.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2"/>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3"/>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14"/>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latin typeface="Arial" panose="020B0604020202020204" pitchFamily="34" charset="0"/>
                <a:ea typeface="微软雅黑" panose="020B0503020204020204" pitchFamily="34"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15"/>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latin typeface="Arial" panose="020B0604020202020204" pitchFamily="34" charset="0"/>
                <a:ea typeface="微软雅黑" panose="020B0503020204020204" pitchFamily="34" charset="-122"/>
              </a:defRPr>
            </a:lvl1pPr>
          </a:lstStyle>
          <a:p>
            <a:endParaRPr lang="zh-CN" altLang="en-US" dirty="0"/>
          </a:p>
        </p:txBody>
      </p:sp>
      <p:sp>
        <p:nvSpPr>
          <p:cNvPr id="6" name="灯片编号占位符 5"/>
          <p:cNvSpPr>
            <a:spLocks noGrp="1"/>
          </p:cNvSpPr>
          <p:nvPr>
            <p:ph type="sldNum" sz="quarter" idx="4"/>
            <p:custDataLst>
              <p:tags r:id="rId16"/>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fld>
            <a:endParaRPr lang="zh-CN" altLang="en-US" dirty="0"/>
          </a:p>
        </p:txBody>
      </p:sp>
    </p:spTree>
    <p:custDataLst>
      <p:tags r:id="rId17"/>
    </p:custData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tags" Target="../tags/tag65.xml"/><Relationship Id="rId2" Type="http://schemas.openxmlformats.org/officeDocument/2006/relationships/tags" Target="../tags/tag64.xml"/><Relationship Id="rId1" Type="http://schemas.openxmlformats.org/officeDocument/2006/relationships/tags" Target="../tags/tag63.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78.xml"/><Relationship Id="rId1"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79.xml"/><Relationship Id="rId1"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80.xml"/><Relationship Id="rId1" Type="http://schemas.openxmlformats.org/officeDocument/2006/relationships/image" Target="../media/image24.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81.xml"/><Relationship Id="rId1" Type="http://schemas.openxmlformats.org/officeDocument/2006/relationships/image" Target="../media/image25.png"/></Relationships>
</file>

<file path=ppt/slides/_rels/slide1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82.xml"/><Relationship Id="rId2" Type="http://schemas.openxmlformats.org/officeDocument/2006/relationships/image" Target="../media/image27.png"/><Relationship Id="rId1" Type="http://schemas.openxmlformats.org/officeDocument/2006/relationships/image" Target="../media/image26.png"/></Relationships>
</file>

<file path=ppt/slides/_rels/slide15.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ags" Target="../tags/tag83.xml"/><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image" Target="../media/image9.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84.xml"/><Relationship Id="rId1" Type="http://schemas.openxmlformats.org/officeDocument/2006/relationships/image" Target="../media/image19.png"/></Relationships>
</file>

<file path=ppt/slides/_rels/slide17.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tags" Target="../tags/tag85.xml"/><Relationship Id="rId5" Type="http://schemas.openxmlformats.org/officeDocument/2006/relationships/image" Target="../media/image34.png"/><Relationship Id="rId4" Type="http://schemas.openxmlformats.org/officeDocument/2006/relationships/image" Target="../media/image33.png"/><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image" Target="../media/image30.jpeg"/></Relationships>
</file>

<file path=ppt/slides/_rels/slide18.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tags" Target="../tags/tag88.xml"/><Relationship Id="rId2" Type="http://schemas.openxmlformats.org/officeDocument/2006/relationships/tags" Target="../tags/tag87.xml"/><Relationship Id="rId1" Type="http://schemas.openxmlformats.org/officeDocument/2006/relationships/tags" Target="../tags/tag86.xm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89.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66.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90.xml"/><Relationship Id="rId1" Type="http://schemas.openxmlformats.org/officeDocument/2006/relationships/image" Target="../media/image35.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91.xml"/><Relationship Id="rId1" Type="http://schemas.openxmlformats.org/officeDocument/2006/relationships/image" Target="../media/image36.png"/></Relationships>
</file>

<file path=ppt/slides/_rels/slide2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92.xml"/><Relationship Id="rId2" Type="http://schemas.openxmlformats.org/officeDocument/2006/relationships/image" Target="../media/image38.png"/><Relationship Id="rId1" Type="http://schemas.openxmlformats.org/officeDocument/2006/relationships/image" Target="../media/image37.png"/></Relationships>
</file>

<file path=ppt/slides/_rels/slide2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93.xml"/><Relationship Id="rId2" Type="http://schemas.openxmlformats.org/officeDocument/2006/relationships/image" Target="../media/image40.png"/><Relationship Id="rId1" Type="http://schemas.openxmlformats.org/officeDocument/2006/relationships/image" Target="../media/image39.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94.xml"/></Relationships>
</file>

<file path=ppt/slides/_rels/slide3.xml.rels><?xml version="1.0" encoding="UTF-8" standalone="yes"?>
<Relationships xmlns="http://schemas.openxmlformats.org/package/2006/relationships"><Relationship Id="rId9" Type="http://schemas.openxmlformats.org/officeDocument/2006/relationships/image" Target="../media/image5.png"/><Relationship Id="rId8" Type="http://schemas.openxmlformats.org/officeDocument/2006/relationships/image" Target="../media/image4.png"/><Relationship Id="rId7" Type="http://schemas.openxmlformats.org/officeDocument/2006/relationships/tags" Target="../tags/tag70.xml"/><Relationship Id="rId6" Type="http://schemas.openxmlformats.org/officeDocument/2006/relationships/image" Target="../media/image3.png"/><Relationship Id="rId5" Type="http://schemas.openxmlformats.org/officeDocument/2006/relationships/tags" Target="../tags/tag69.xml"/><Relationship Id="rId4" Type="http://schemas.openxmlformats.org/officeDocument/2006/relationships/image" Target="../media/image2.png"/><Relationship Id="rId3" Type="http://schemas.openxmlformats.org/officeDocument/2006/relationships/tags" Target="../tags/tag68.xml"/><Relationship Id="rId2" Type="http://schemas.openxmlformats.org/officeDocument/2006/relationships/image" Target="../media/image1.png"/><Relationship Id="rId12" Type="http://schemas.openxmlformats.org/officeDocument/2006/relationships/slideLayout" Target="../slideLayouts/slideLayout2.xml"/><Relationship Id="rId11" Type="http://schemas.openxmlformats.org/officeDocument/2006/relationships/tags" Target="../tags/tag71.xml"/><Relationship Id="rId10" Type="http://schemas.openxmlformats.org/officeDocument/2006/relationships/image" Target="../media/image6.png"/><Relationship Id="rId1" Type="http://schemas.openxmlformats.org/officeDocument/2006/relationships/tags" Target="../tags/tag67.xml"/></Relationships>
</file>

<file path=ppt/slides/_rels/slide4.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tags" Target="../tags/tag72.xml"/><Relationship Id="rId6" Type="http://schemas.openxmlformats.org/officeDocument/2006/relationships/image" Target="../media/image12.jpeg"/><Relationship Id="rId5" Type="http://schemas.openxmlformats.org/officeDocument/2006/relationships/image" Target="../media/image11.png"/><Relationship Id="rId4" Type="http://schemas.openxmlformats.org/officeDocument/2006/relationships/image" Target="../media/image10.png"/><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7.GIF"/></Relationships>
</file>

<file path=ppt/slides/_rels/slide5.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ags" Target="../tags/tag73.xml"/><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74.xml"/><Relationship Id="rId1" Type="http://schemas.openxmlformats.org/officeDocument/2006/relationships/image" Target="../media/image16.png"/></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75.xml"/><Relationship Id="rId2" Type="http://schemas.openxmlformats.org/officeDocument/2006/relationships/image" Target="../media/image18.png"/><Relationship Id="rId1" Type="http://schemas.openxmlformats.org/officeDocument/2006/relationships/image" Target="../media/image17.png"/></Relationships>
</file>

<file path=ppt/slides/_rels/slide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76.xml"/><Relationship Id="rId2" Type="http://schemas.openxmlformats.org/officeDocument/2006/relationships/image" Target="../media/image20.png"/><Relationship Id="rId1"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77.xml"/><Relationship Id="rId1" Type="http://schemas.openxmlformats.org/officeDocument/2006/relationships/image" Target="../media/image21.G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custDataLst>
              <p:tags r:id="rId1"/>
            </p:custDataLst>
          </p:nvPr>
        </p:nvSpPr>
        <p:spPr/>
        <p:txBody>
          <a:bodyPr/>
          <a:p>
            <a:r>
              <a:rPr lang="en-US" sz="4800" dirty="0">
                <a:solidFill>
                  <a:schemeClr val="tx1"/>
                </a:solidFill>
                <a:effectLst>
                  <a:outerShdw blurRad="38100" dist="19050" dir="2700000" algn="tl" rotWithShape="0">
                    <a:schemeClr val="dk1">
                      <a:alpha val="40000"/>
                    </a:schemeClr>
                  </a:outerShdw>
                </a:effectLst>
                <a:sym typeface="+mn-ea"/>
              </a:rPr>
              <a:t>针对心律失常</a:t>
            </a:r>
            <a:r>
              <a:rPr lang="en-US" altLang="en-US" sz="4800" dirty="0">
                <a:solidFill>
                  <a:schemeClr val="tx1"/>
                </a:solidFill>
                <a:effectLst>
                  <a:outerShdw blurRad="38100" dist="19050" dir="2700000" algn="tl" rotWithShape="0">
                    <a:schemeClr val="dk1">
                      <a:alpha val="40000"/>
                    </a:schemeClr>
                  </a:outerShdw>
                </a:effectLst>
                <a:sym typeface="+mn-ea"/>
              </a:rPr>
              <a:t>分类</a:t>
            </a:r>
            <a:r>
              <a:rPr lang="en-US" sz="4800" dirty="0">
                <a:solidFill>
                  <a:schemeClr val="tx1"/>
                </a:solidFill>
                <a:effectLst>
                  <a:outerShdw blurRad="38100" dist="19050" dir="2700000" algn="tl" rotWithShape="0">
                    <a:schemeClr val="dk1">
                      <a:alpha val="40000"/>
                    </a:schemeClr>
                  </a:outerShdw>
                </a:effectLst>
                <a:sym typeface="+mn-ea"/>
              </a:rPr>
              <a:t>问题</a:t>
            </a:r>
            <a:r>
              <a:rPr lang="en-US" altLang="zh-CN" sz="4800" dirty="0">
                <a:solidFill>
                  <a:schemeClr val="tx1"/>
                </a:solidFill>
                <a:effectLst>
                  <a:outerShdw blurRad="38100" dist="19050" dir="2700000" algn="tl" rotWithShape="0">
                    <a:schemeClr val="dk1">
                      <a:alpha val="40000"/>
                    </a:schemeClr>
                  </a:outerShdw>
                </a:effectLst>
                <a:sym typeface="+mn-ea"/>
              </a:rPr>
              <a:t>的</a:t>
            </a:r>
            <a:br>
              <a:rPr lang="en-US" altLang="zh-CN" sz="4800" dirty="0">
                <a:solidFill>
                  <a:schemeClr val="tx1"/>
                </a:solidFill>
                <a:effectLst>
                  <a:outerShdw blurRad="38100" dist="19050" dir="2700000" algn="tl" rotWithShape="0">
                    <a:schemeClr val="dk1">
                      <a:alpha val="40000"/>
                    </a:schemeClr>
                  </a:outerShdw>
                </a:effectLst>
              </a:rPr>
            </a:br>
            <a:r>
              <a:rPr lang="en-US" altLang="zh-CN" sz="4800" dirty="0">
                <a:solidFill>
                  <a:schemeClr val="tx1"/>
                </a:solidFill>
                <a:effectLst>
                  <a:outerShdw blurRad="38100" dist="19050" dir="2700000" algn="tl" rotWithShape="0">
                    <a:schemeClr val="dk1">
                      <a:alpha val="40000"/>
                    </a:schemeClr>
                  </a:outerShdw>
                </a:effectLst>
                <a:sym typeface="+mn-ea"/>
              </a:rPr>
              <a:t>可解释模型研究与应用</a:t>
            </a:r>
            <a:endParaRPr lang="en-US" altLang="zh-CN" sz="4800" dirty="0">
              <a:solidFill>
                <a:schemeClr val="tx1"/>
              </a:solidFill>
              <a:effectLst>
                <a:outerShdw blurRad="38100" dist="19050" dir="2700000" algn="tl" rotWithShape="0">
                  <a:schemeClr val="dk1">
                    <a:alpha val="40000"/>
                  </a:schemeClr>
                </a:outerShdw>
              </a:effectLst>
              <a:sym typeface="+mn-ea"/>
            </a:endParaRPr>
          </a:p>
        </p:txBody>
      </p:sp>
      <p:sp>
        <p:nvSpPr>
          <p:cNvPr id="3" name="副标题 2"/>
          <p:cNvSpPr>
            <a:spLocks noGrp="1"/>
          </p:cNvSpPr>
          <p:nvPr>
            <p:ph type="subTitle" idx="1"/>
            <p:custDataLst>
              <p:tags r:id="rId2"/>
            </p:custDataLst>
          </p:nvPr>
        </p:nvSpPr>
        <p:spPr/>
        <p:txBody>
          <a:bodyPr/>
          <a:p>
            <a:r>
              <a:rPr lang="zh-CN" altLang="zh-CN">
                <a:sym typeface="+mn-ea"/>
              </a:rPr>
              <a:t>工作总结及未来计划</a:t>
            </a:r>
            <a:endParaRPr lang="zh-CN" altLang="zh-CN"/>
          </a:p>
          <a:p>
            <a:r>
              <a:rPr lang="en-US" altLang="zh-CN"/>
              <a:t>2020.10.08</a:t>
            </a:r>
            <a:endParaRPr lang="en-US" altLang="zh-CN"/>
          </a:p>
        </p:txBody>
      </p:sp>
    </p:spTree>
    <p:custDataLst>
      <p:tags r:id="rId3"/>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a:sym typeface="+mn-ea"/>
              </a:rPr>
              <a:t>模型理解</a:t>
            </a:r>
            <a:r>
              <a:rPr lang="en-US" altLang="zh-CN">
                <a:sym typeface="+mn-ea"/>
              </a:rPr>
              <a:t>---BoostVis</a:t>
            </a:r>
            <a:r>
              <a:rPr>
                <a:sym typeface="+mn-ea"/>
              </a:rPr>
              <a:t>（树模型</a:t>
            </a:r>
            <a:r>
              <a:rPr lang="en-US" altLang="zh-CN">
                <a:sym typeface="+mn-ea"/>
              </a:rPr>
              <a:t>XGboost</a:t>
            </a:r>
            <a:r>
              <a:rPr>
                <a:sym typeface="+mn-ea"/>
              </a:rPr>
              <a:t>、</a:t>
            </a:r>
            <a:r>
              <a:rPr lang="en-US" altLang="zh-CN">
                <a:sym typeface="+mn-ea"/>
              </a:rPr>
              <a:t>LightGBM</a:t>
            </a:r>
            <a:r>
              <a:rPr>
                <a:sym typeface="+mn-ea"/>
              </a:rPr>
              <a:t>）</a:t>
            </a:r>
            <a:endParaRPr lang="zh-CN" altLang="en-US"/>
          </a:p>
        </p:txBody>
      </p:sp>
      <p:pic>
        <p:nvPicPr>
          <p:cNvPr id="4" name="图片 3"/>
          <p:cNvPicPr>
            <a:picLocks noChangeAspect="1"/>
          </p:cNvPicPr>
          <p:nvPr/>
        </p:nvPicPr>
        <p:blipFill>
          <a:blip r:embed="rId1"/>
          <a:stretch>
            <a:fillRect/>
          </a:stretch>
        </p:blipFill>
        <p:spPr>
          <a:xfrm>
            <a:off x="2146300" y="1789430"/>
            <a:ext cx="7658100" cy="3971925"/>
          </a:xfrm>
          <a:prstGeom prst="rect">
            <a:avLst/>
          </a:prstGeom>
        </p:spPr>
      </p:pic>
    </p:spTree>
    <p:custDataLst>
      <p:tags r:id="rId2"/>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87115" y="382340"/>
            <a:ext cx="10969200" cy="705600"/>
          </a:xfrm>
        </p:spPr>
        <p:txBody>
          <a:bodyPr/>
          <a:p>
            <a:r>
              <a:rPr>
                <a:sym typeface="+mn-ea"/>
              </a:rPr>
              <a:t>数据可视化分析</a:t>
            </a:r>
            <a:r>
              <a:rPr lang="en-US" altLang="zh-CN">
                <a:sym typeface="+mn-ea"/>
              </a:rPr>
              <a:t>(what-if tool)</a:t>
            </a:r>
            <a:endParaRPr lang="zh-CN" altLang="en-US"/>
          </a:p>
        </p:txBody>
      </p:sp>
      <p:pic>
        <p:nvPicPr>
          <p:cNvPr id="6" name="Picture 5" descr="2"/>
          <p:cNvPicPr>
            <a:picLocks noChangeAspect="1"/>
          </p:cNvPicPr>
          <p:nvPr/>
        </p:nvPicPr>
        <p:blipFill>
          <a:blip r:embed="rId1"/>
          <a:stretch>
            <a:fillRect/>
          </a:stretch>
        </p:blipFill>
        <p:spPr>
          <a:xfrm>
            <a:off x="1304925" y="1087755"/>
            <a:ext cx="8889365" cy="5411470"/>
          </a:xfrm>
          <a:prstGeom prst="rect">
            <a:avLst/>
          </a:prstGeom>
        </p:spPr>
      </p:pic>
    </p:spTree>
    <p:custDataLst>
      <p:tags r:id="rId2"/>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a:sym typeface="+mn-ea"/>
              </a:rPr>
              <a:t>模型可视化分析</a:t>
            </a:r>
            <a:r>
              <a:rPr lang="en-US" altLang="zh-CN">
                <a:sym typeface="+mn-ea"/>
              </a:rPr>
              <a:t>(Manifold)</a:t>
            </a:r>
            <a:endParaRPr lang="zh-CN" altLang="en-US"/>
          </a:p>
        </p:txBody>
      </p:sp>
      <p:pic>
        <p:nvPicPr>
          <p:cNvPr id="4" name="Content Placeholder 3" descr="Header-1"/>
          <p:cNvPicPr>
            <a:picLocks noChangeAspect="1"/>
          </p:cNvPicPr>
          <p:nvPr>
            <p:ph idx="1"/>
          </p:nvPr>
        </p:nvPicPr>
        <p:blipFill>
          <a:blip r:embed="rId1"/>
          <a:stretch>
            <a:fillRect/>
          </a:stretch>
        </p:blipFill>
        <p:spPr>
          <a:xfrm>
            <a:off x="471805" y="1701800"/>
            <a:ext cx="10789285" cy="4623435"/>
          </a:xfrm>
          <a:prstGeom prst="rect">
            <a:avLst/>
          </a:prstGeom>
        </p:spPr>
      </p:pic>
    </p:spTree>
    <p:custDataLst>
      <p:tags r:id="rId2"/>
    </p:custData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a:sym typeface="+mn-ea"/>
              </a:rPr>
              <a:t>交互式可视分析（</a:t>
            </a:r>
            <a:r>
              <a:rPr lang="en-US" altLang="zh-CN">
                <a:sym typeface="+mn-ea"/>
              </a:rPr>
              <a:t>ECGlens</a:t>
            </a:r>
            <a:r>
              <a:rPr>
                <a:sym typeface="+mn-ea"/>
              </a:rPr>
              <a:t>）</a:t>
            </a:r>
            <a:endParaRPr lang="zh-CN" altLang="en-US"/>
          </a:p>
        </p:txBody>
      </p:sp>
      <p:pic>
        <p:nvPicPr>
          <p:cNvPr id="4" name="图片 3"/>
          <p:cNvPicPr>
            <a:picLocks noChangeAspect="1"/>
          </p:cNvPicPr>
          <p:nvPr/>
        </p:nvPicPr>
        <p:blipFill>
          <a:blip r:embed="rId1"/>
          <a:stretch>
            <a:fillRect/>
          </a:stretch>
        </p:blipFill>
        <p:spPr>
          <a:xfrm>
            <a:off x="1496695" y="1508125"/>
            <a:ext cx="8201025" cy="4838700"/>
          </a:xfrm>
          <a:prstGeom prst="rect">
            <a:avLst/>
          </a:prstGeom>
        </p:spPr>
      </p:pic>
    </p:spTree>
    <p:custDataLst>
      <p:tags r:id="rId2"/>
    </p:custData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518230" y="231210"/>
            <a:ext cx="10969200" cy="705600"/>
          </a:xfrm>
        </p:spPr>
        <p:txBody>
          <a:bodyPr/>
          <a:p>
            <a:r>
              <a:t>未来计划</a:t>
            </a:r>
          </a:p>
        </p:txBody>
      </p:sp>
      <p:sp>
        <p:nvSpPr>
          <p:cNvPr id="5" name="文本框 1"/>
          <p:cNvSpPr txBox="1"/>
          <p:nvPr/>
        </p:nvSpPr>
        <p:spPr>
          <a:xfrm>
            <a:off x="1674495" y="1452245"/>
            <a:ext cx="7748270" cy="3230245"/>
          </a:xfrm>
          <a:prstGeom prst="rect">
            <a:avLst/>
          </a:prstGeom>
          <a:noFill/>
        </p:spPr>
        <p:txBody>
          <a:bodyPr wrap="square" rtlCol="0">
            <a:spAutoFit/>
          </a:bodyPr>
          <a:p>
            <a:pPr algn="ctr"/>
            <a:endParaRPr lang="en-US" altLang="zh-CN" sz="2000" dirty="0">
              <a:solidFill>
                <a:srgbClr val="FF0000"/>
              </a:solidFill>
            </a:endParaRPr>
          </a:p>
          <a:p>
            <a:endParaRPr lang="en-US" altLang="zh-CN" sz="2000" dirty="0"/>
          </a:p>
          <a:p>
            <a:endParaRPr lang="en-US" altLang="zh-CN" sz="2000" dirty="0">
              <a:sym typeface="+mn-ea"/>
            </a:endParaRPr>
          </a:p>
          <a:p>
            <a:endParaRPr lang="en-US" altLang="zh-CN" sz="2000" dirty="0">
              <a:sym typeface="+mn-ea"/>
            </a:endParaRPr>
          </a:p>
          <a:p>
            <a:endParaRPr lang="en-US" altLang="zh-CN" sz="2000" dirty="0">
              <a:sym typeface="+mn-ea"/>
            </a:endParaRPr>
          </a:p>
          <a:p>
            <a:endParaRPr lang="en-US" altLang="zh-CN" sz="2000" dirty="0"/>
          </a:p>
          <a:p>
            <a:endParaRPr lang="en-US" altLang="zh-CN" sz="2000" dirty="0"/>
          </a:p>
          <a:p>
            <a:endParaRPr lang="en-US" altLang="zh-CN" sz="2000" dirty="0"/>
          </a:p>
          <a:p>
            <a:endParaRPr lang="en-US" altLang="zh-CN" sz="2000" dirty="0"/>
          </a:p>
          <a:p>
            <a:pPr marL="342900" indent="-342900" fontAlgn="auto">
              <a:lnSpc>
                <a:spcPct val="150000"/>
              </a:lnSpc>
              <a:buFont typeface="Arial" panose="020B0604020202020204" pitchFamily="34" charset="0"/>
              <a:buChar char="•"/>
            </a:pPr>
            <a:endParaRPr lang="zh-CN" altLang="en-US" sz="1600" dirty="0">
              <a:latin typeface="+mn-ea"/>
              <a:cs typeface="+mn-ea"/>
              <a:sym typeface="+mn-ea"/>
            </a:endParaRPr>
          </a:p>
        </p:txBody>
      </p:sp>
      <p:sp>
        <p:nvSpPr>
          <p:cNvPr id="4" name="Rounded Rectangle 2"/>
          <p:cNvSpPr/>
          <p:nvPr/>
        </p:nvSpPr>
        <p:spPr>
          <a:xfrm>
            <a:off x="769620" y="1452245"/>
            <a:ext cx="1596390" cy="87757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p>
            <a:pPr algn="ctr"/>
            <a:endParaRPr lang="en-US"/>
          </a:p>
        </p:txBody>
      </p:sp>
      <p:sp>
        <p:nvSpPr>
          <p:cNvPr id="6" name="Rounded Rectangle 3"/>
          <p:cNvSpPr/>
          <p:nvPr/>
        </p:nvSpPr>
        <p:spPr>
          <a:xfrm>
            <a:off x="2854960" y="1452245"/>
            <a:ext cx="1406525" cy="87757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p>
            <a:pPr algn="ctr"/>
            <a:endParaRPr lang="en-US"/>
          </a:p>
        </p:txBody>
      </p:sp>
      <p:sp>
        <p:nvSpPr>
          <p:cNvPr id="7" name="Rounded Rectangle 5"/>
          <p:cNvSpPr/>
          <p:nvPr/>
        </p:nvSpPr>
        <p:spPr>
          <a:xfrm>
            <a:off x="4812665" y="1452245"/>
            <a:ext cx="1411605" cy="87757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p>
            <a:pPr algn="ctr"/>
            <a:endParaRPr lang="en-US"/>
          </a:p>
        </p:txBody>
      </p:sp>
      <p:sp>
        <p:nvSpPr>
          <p:cNvPr id="8" name="Rounded Rectangle 6"/>
          <p:cNvSpPr/>
          <p:nvPr/>
        </p:nvSpPr>
        <p:spPr>
          <a:xfrm>
            <a:off x="6772275" y="1452245"/>
            <a:ext cx="1367155" cy="87757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p>
            <a:pPr algn="ctr"/>
            <a:endParaRPr lang="en-US"/>
          </a:p>
        </p:txBody>
      </p:sp>
      <p:sp>
        <p:nvSpPr>
          <p:cNvPr id="9" name="Right Arrow 7"/>
          <p:cNvSpPr/>
          <p:nvPr/>
        </p:nvSpPr>
        <p:spPr>
          <a:xfrm>
            <a:off x="2366010" y="1821180"/>
            <a:ext cx="488950" cy="197485"/>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p>
            <a:pPr algn="ctr"/>
            <a:endParaRPr lang="en-US"/>
          </a:p>
        </p:txBody>
      </p:sp>
      <p:sp>
        <p:nvSpPr>
          <p:cNvPr id="10" name="Right Arrow 8"/>
          <p:cNvSpPr/>
          <p:nvPr/>
        </p:nvSpPr>
        <p:spPr>
          <a:xfrm>
            <a:off x="4290695" y="1821815"/>
            <a:ext cx="521970" cy="253365"/>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p>
            <a:pPr algn="ctr"/>
            <a:endParaRPr lang="en-US"/>
          </a:p>
        </p:txBody>
      </p:sp>
      <p:sp>
        <p:nvSpPr>
          <p:cNvPr id="11" name="Right Arrow 9"/>
          <p:cNvSpPr/>
          <p:nvPr/>
        </p:nvSpPr>
        <p:spPr>
          <a:xfrm>
            <a:off x="6224905" y="1820545"/>
            <a:ext cx="547370" cy="254635"/>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p>
            <a:pPr algn="ctr"/>
            <a:endParaRPr lang="en-US"/>
          </a:p>
        </p:txBody>
      </p:sp>
      <p:sp>
        <p:nvSpPr>
          <p:cNvPr id="12" name="Text Box 10"/>
          <p:cNvSpPr txBox="1"/>
          <p:nvPr/>
        </p:nvSpPr>
        <p:spPr>
          <a:xfrm>
            <a:off x="981075" y="1706880"/>
            <a:ext cx="1258570" cy="368300"/>
          </a:xfrm>
          <a:prstGeom prst="rect">
            <a:avLst/>
          </a:prstGeom>
          <a:noFill/>
        </p:spPr>
        <p:txBody>
          <a:bodyPr wrap="square" rtlCol="0">
            <a:spAutoFit/>
          </a:bodyPr>
          <a:p>
            <a:r>
              <a:rPr lang="zh-CN" altLang="en-US">
                <a:solidFill>
                  <a:schemeClr val="accent1"/>
                </a:solidFill>
                <a:effectLst>
                  <a:outerShdw blurRad="38100" dist="25400" dir="5400000" algn="ctr" rotWithShape="0">
                    <a:srgbClr val="6E747A">
                      <a:alpha val="43000"/>
                    </a:srgbClr>
                  </a:outerShdw>
                </a:effectLst>
              </a:rPr>
              <a:t>数据处理</a:t>
            </a:r>
            <a:endParaRPr lang="zh-CN" altLang="en-US">
              <a:solidFill>
                <a:schemeClr val="accent1"/>
              </a:solidFill>
              <a:effectLst>
                <a:outerShdw blurRad="38100" dist="25400" dir="5400000" algn="ctr" rotWithShape="0">
                  <a:srgbClr val="6E747A">
                    <a:alpha val="43000"/>
                  </a:srgbClr>
                </a:outerShdw>
              </a:effectLst>
            </a:endParaRPr>
          </a:p>
        </p:txBody>
      </p:sp>
      <p:sp>
        <p:nvSpPr>
          <p:cNvPr id="13" name="Text Box 11"/>
          <p:cNvSpPr txBox="1"/>
          <p:nvPr/>
        </p:nvSpPr>
        <p:spPr>
          <a:xfrm>
            <a:off x="2981325" y="1706880"/>
            <a:ext cx="1283335" cy="368300"/>
          </a:xfrm>
          <a:prstGeom prst="rect">
            <a:avLst/>
          </a:prstGeom>
          <a:noFill/>
        </p:spPr>
        <p:txBody>
          <a:bodyPr wrap="square" rtlCol="0">
            <a:spAutoFit/>
          </a:bodyPr>
          <a:p>
            <a:r>
              <a:rPr lang="en-US" altLang="en-US">
                <a:solidFill>
                  <a:schemeClr val="accent1"/>
                </a:solidFill>
                <a:effectLst>
                  <a:outerShdw blurRad="38100" dist="25400" dir="5400000" algn="ctr" rotWithShape="0">
                    <a:srgbClr val="6E747A">
                      <a:alpha val="43000"/>
                    </a:srgbClr>
                  </a:outerShdw>
                </a:effectLst>
              </a:rPr>
              <a:t>特征</a:t>
            </a:r>
            <a:r>
              <a:rPr lang="zh-CN" altLang="en-US">
                <a:solidFill>
                  <a:schemeClr val="accent1"/>
                </a:solidFill>
                <a:effectLst>
                  <a:outerShdw blurRad="38100" dist="25400" dir="5400000" algn="ctr" rotWithShape="0">
                    <a:srgbClr val="6E747A">
                      <a:alpha val="43000"/>
                    </a:srgbClr>
                  </a:outerShdw>
                </a:effectLst>
              </a:rPr>
              <a:t>工程</a:t>
            </a:r>
            <a:endParaRPr lang="zh-CN" altLang="en-US">
              <a:solidFill>
                <a:schemeClr val="accent1"/>
              </a:solidFill>
              <a:effectLst>
                <a:outerShdw blurRad="38100" dist="25400" dir="5400000" algn="ctr" rotWithShape="0">
                  <a:srgbClr val="6E747A">
                    <a:alpha val="43000"/>
                  </a:srgbClr>
                </a:outerShdw>
              </a:effectLst>
            </a:endParaRPr>
          </a:p>
        </p:txBody>
      </p:sp>
      <p:sp>
        <p:nvSpPr>
          <p:cNvPr id="14" name="Text Box 12"/>
          <p:cNvSpPr txBox="1"/>
          <p:nvPr/>
        </p:nvSpPr>
        <p:spPr>
          <a:xfrm>
            <a:off x="4880610" y="1706880"/>
            <a:ext cx="1275715" cy="368300"/>
          </a:xfrm>
          <a:prstGeom prst="rect">
            <a:avLst/>
          </a:prstGeom>
          <a:noFill/>
        </p:spPr>
        <p:txBody>
          <a:bodyPr wrap="square" rtlCol="0">
            <a:spAutoFit/>
          </a:bodyPr>
          <a:p>
            <a:r>
              <a:rPr lang="zh-CN" altLang="en-US">
                <a:solidFill>
                  <a:schemeClr val="accent1"/>
                </a:solidFill>
                <a:effectLst>
                  <a:outerShdw blurRad="38100" dist="25400" dir="5400000" algn="ctr" rotWithShape="0">
                    <a:srgbClr val="6E747A">
                      <a:alpha val="43000"/>
                    </a:srgbClr>
                  </a:outerShdw>
                </a:effectLst>
              </a:rPr>
              <a:t>模型选择</a:t>
            </a:r>
            <a:endParaRPr lang="zh-CN" altLang="en-US">
              <a:solidFill>
                <a:schemeClr val="accent1"/>
              </a:solidFill>
              <a:effectLst>
                <a:outerShdw blurRad="38100" dist="25400" dir="5400000" algn="ctr" rotWithShape="0">
                  <a:srgbClr val="6E747A">
                    <a:alpha val="43000"/>
                  </a:srgbClr>
                </a:outerShdw>
              </a:effectLst>
            </a:endParaRPr>
          </a:p>
        </p:txBody>
      </p:sp>
      <p:sp>
        <p:nvSpPr>
          <p:cNvPr id="15" name="Text Box 13"/>
          <p:cNvSpPr txBox="1"/>
          <p:nvPr/>
        </p:nvSpPr>
        <p:spPr>
          <a:xfrm>
            <a:off x="6771640" y="1706880"/>
            <a:ext cx="1280160" cy="368300"/>
          </a:xfrm>
          <a:prstGeom prst="rect">
            <a:avLst/>
          </a:prstGeom>
          <a:noFill/>
        </p:spPr>
        <p:txBody>
          <a:bodyPr wrap="square" rtlCol="0">
            <a:spAutoFit/>
          </a:bodyPr>
          <a:p>
            <a:r>
              <a:rPr lang="en-US" altLang="zh-CN">
                <a:solidFill>
                  <a:schemeClr val="accent1"/>
                </a:solidFill>
                <a:effectLst>
                  <a:outerShdw blurRad="38100" dist="25400" dir="5400000" algn="ctr" rotWithShape="0">
                    <a:srgbClr val="6E747A">
                      <a:alpha val="43000"/>
                    </a:srgbClr>
                  </a:outerShdw>
                </a:effectLst>
              </a:rPr>
              <a:t> </a:t>
            </a:r>
            <a:r>
              <a:rPr lang="zh-CN" altLang="en-US">
                <a:solidFill>
                  <a:schemeClr val="accent1"/>
                </a:solidFill>
                <a:effectLst>
                  <a:outerShdw blurRad="38100" dist="25400" dir="5400000" algn="ctr" rotWithShape="0">
                    <a:srgbClr val="6E747A">
                      <a:alpha val="43000"/>
                    </a:srgbClr>
                  </a:outerShdw>
                </a:effectLst>
              </a:rPr>
              <a:t>分类结果</a:t>
            </a:r>
            <a:endParaRPr lang="zh-CN" altLang="en-US">
              <a:solidFill>
                <a:schemeClr val="accent1"/>
              </a:solidFill>
              <a:effectLst>
                <a:outerShdw blurRad="38100" dist="25400" dir="5400000" algn="ctr" rotWithShape="0">
                  <a:srgbClr val="6E747A">
                    <a:alpha val="43000"/>
                  </a:srgbClr>
                </a:outerShdw>
              </a:effectLst>
            </a:endParaRPr>
          </a:p>
        </p:txBody>
      </p:sp>
      <p:pic>
        <p:nvPicPr>
          <p:cNvPr id="16" name="图片 15"/>
          <p:cNvPicPr>
            <a:picLocks noChangeAspect="1"/>
          </p:cNvPicPr>
          <p:nvPr/>
        </p:nvPicPr>
        <p:blipFill>
          <a:blip r:embed="rId1"/>
          <a:stretch>
            <a:fillRect/>
          </a:stretch>
        </p:blipFill>
        <p:spPr>
          <a:xfrm>
            <a:off x="7538720" y="2608580"/>
            <a:ext cx="1019175" cy="1143000"/>
          </a:xfrm>
          <a:prstGeom prst="rect">
            <a:avLst/>
          </a:prstGeom>
        </p:spPr>
      </p:pic>
      <p:cxnSp>
        <p:nvCxnSpPr>
          <p:cNvPr id="17" name="肘形连接符 16"/>
          <p:cNvCxnSpPr>
            <a:stCxn id="4" idx="2"/>
            <a:endCxn id="16" idx="1"/>
          </p:cNvCxnSpPr>
          <p:nvPr/>
        </p:nvCxnSpPr>
        <p:spPr>
          <a:xfrm rot="5400000" flipV="1">
            <a:off x="4128135" y="-230505"/>
            <a:ext cx="850265" cy="5970905"/>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肘形连接符 17"/>
          <p:cNvCxnSpPr>
            <a:stCxn id="6" idx="2"/>
            <a:endCxn id="16" idx="1"/>
          </p:cNvCxnSpPr>
          <p:nvPr/>
        </p:nvCxnSpPr>
        <p:spPr>
          <a:xfrm rot="5400000" flipV="1">
            <a:off x="5123498" y="764858"/>
            <a:ext cx="850265" cy="3980180"/>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9" name="肘形连接符 18"/>
          <p:cNvCxnSpPr>
            <a:stCxn id="7" idx="2"/>
          </p:cNvCxnSpPr>
          <p:nvPr/>
        </p:nvCxnSpPr>
        <p:spPr>
          <a:xfrm rot="5400000" flipV="1">
            <a:off x="6111240" y="1737360"/>
            <a:ext cx="835025" cy="2019935"/>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sp>
        <p:nvSpPr>
          <p:cNvPr id="22" name="文本框 21"/>
          <p:cNvSpPr txBox="1"/>
          <p:nvPr/>
        </p:nvSpPr>
        <p:spPr>
          <a:xfrm>
            <a:off x="2723515" y="3351530"/>
            <a:ext cx="3950335" cy="521970"/>
          </a:xfrm>
          <a:prstGeom prst="rect">
            <a:avLst/>
          </a:prstGeom>
          <a:noFill/>
        </p:spPr>
        <p:txBody>
          <a:bodyPr wrap="square" rtlCol="0" anchor="t">
            <a:spAutoFit/>
          </a:bodyPr>
          <a:p>
            <a:r>
              <a:rPr lang="zh-CN" altLang="en-US" sz="2800">
                <a:solidFill>
                  <a:schemeClr val="accent1"/>
                </a:solidFill>
                <a:effectLst>
                  <a:outerShdw blurRad="38100" dist="25400" dir="5400000" algn="ctr" rotWithShape="0">
                    <a:srgbClr val="6E747A">
                      <a:alpha val="43000"/>
                    </a:srgbClr>
                  </a:outerShdw>
                </a:effectLst>
              </a:rPr>
              <a:t>机器学习 + 可视分析</a:t>
            </a:r>
            <a:endParaRPr lang="zh-CN" altLang="en-US" sz="2800">
              <a:solidFill>
                <a:schemeClr val="accent1"/>
              </a:solidFill>
              <a:effectLst>
                <a:outerShdw blurRad="38100" dist="25400" dir="5400000" algn="ctr" rotWithShape="0">
                  <a:srgbClr val="6E747A">
                    <a:alpha val="43000"/>
                  </a:srgbClr>
                </a:outerShdw>
              </a:effectLst>
            </a:endParaRPr>
          </a:p>
        </p:txBody>
      </p:sp>
      <p:pic>
        <p:nvPicPr>
          <p:cNvPr id="23" name="图片 22"/>
          <p:cNvPicPr>
            <a:picLocks noChangeAspect="1"/>
          </p:cNvPicPr>
          <p:nvPr/>
        </p:nvPicPr>
        <p:blipFill>
          <a:blip r:embed="rId2"/>
          <a:stretch>
            <a:fillRect/>
          </a:stretch>
        </p:blipFill>
        <p:spPr>
          <a:xfrm>
            <a:off x="3766185" y="4045585"/>
            <a:ext cx="3190875" cy="2533650"/>
          </a:xfrm>
          <a:prstGeom prst="rect">
            <a:avLst/>
          </a:prstGeom>
        </p:spPr>
      </p:pic>
      <p:sp>
        <p:nvSpPr>
          <p:cNvPr id="100" name="文本框 99"/>
          <p:cNvSpPr txBox="1"/>
          <p:nvPr/>
        </p:nvSpPr>
        <p:spPr>
          <a:xfrm>
            <a:off x="843280" y="4266565"/>
            <a:ext cx="2138045" cy="2091690"/>
          </a:xfrm>
          <a:prstGeom prst="rect">
            <a:avLst/>
          </a:prstGeom>
          <a:noFill/>
          <a:ln w="9525">
            <a:noFill/>
          </a:ln>
        </p:spPr>
        <p:txBody>
          <a:bodyPr wrap="square">
            <a:spAutoFit/>
          </a:bodyPr>
          <a:p>
            <a:pPr marL="342900" indent="-342900">
              <a:lnSpc>
                <a:spcPct val="130000"/>
              </a:lnSpc>
              <a:buFont typeface="Wingdings" panose="05000000000000000000" charset="0"/>
              <a:buChar char="Ø"/>
            </a:pPr>
            <a:r>
              <a:rPr lang="en-US" altLang="zh-CN" sz="2000" b="0">
                <a:latin typeface="仿宋" panose="02010609060101010101" charset="-122"/>
                <a:ea typeface="仿宋" panose="02010609060101010101" charset="-122"/>
              </a:rPr>
              <a:t>  ECG</a:t>
            </a:r>
            <a:r>
              <a:rPr lang="zh-CN" sz="2000" b="0">
                <a:latin typeface="仿宋" panose="02010609060101010101" charset="-122"/>
                <a:ea typeface="仿宋" panose="02010609060101010101" charset="-122"/>
              </a:rPr>
              <a:t>数据集</a:t>
            </a:r>
            <a:endParaRPr lang="zh-CN" sz="2000" b="0">
              <a:latin typeface="仿宋" panose="02010609060101010101" charset="-122"/>
              <a:ea typeface="仿宋" panose="02010609060101010101" charset="-122"/>
            </a:endParaRPr>
          </a:p>
          <a:p>
            <a:pPr marL="342900" indent="-342900">
              <a:lnSpc>
                <a:spcPct val="130000"/>
              </a:lnSpc>
              <a:buFont typeface="Wingdings" panose="05000000000000000000" charset="0"/>
              <a:buChar char="Ø"/>
            </a:pPr>
            <a:r>
              <a:rPr lang="zh-CN" sz="2000" b="0">
                <a:latin typeface="仿宋" panose="02010609060101010101" charset="-122"/>
                <a:ea typeface="仿宋" panose="02010609060101010101" charset="-122"/>
              </a:rPr>
              <a:t>  数据预处理</a:t>
            </a:r>
            <a:endParaRPr lang="zh-CN" sz="2000" b="0">
              <a:latin typeface="仿宋" panose="02010609060101010101" charset="-122"/>
              <a:ea typeface="仿宋" panose="02010609060101010101" charset="-122"/>
            </a:endParaRPr>
          </a:p>
          <a:p>
            <a:pPr marL="342900" indent="-342900">
              <a:lnSpc>
                <a:spcPct val="130000"/>
              </a:lnSpc>
              <a:buFont typeface="Wingdings" panose="05000000000000000000" charset="0"/>
              <a:buChar char="Ø"/>
            </a:pPr>
            <a:r>
              <a:rPr lang="zh-CN" sz="2000" b="0">
                <a:latin typeface="仿宋" panose="02010609060101010101" charset="-122"/>
                <a:ea typeface="仿宋" panose="02010609060101010101" charset="-122"/>
              </a:rPr>
              <a:t>  特征提取</a:t>
            </a:r>
            <a:endParaRPr lang="zh-CN" sz="2000" b="0">
              <a:latin typeface="仿宋" panose="02010609060101010101" charset="-122"/>
              <a:ea typeface="仿宋" panose="02010609060101010101" charset="-122"/>
            </a:endParaRPr>
          </a:p>
          <a:p>
            <a:pPr marL="342900" indent="-342900">
              <a:lnSpc>
                <a:spcPct val="130000"/>
              </a:lnSpc>
              <a:buFont typeface="Wingdings" panose="05000000000000000000" charset="0"/>
              <a:buChar char="Ø"/>
            </a:pPr>
            <a:r>
              <a:rPr lang="zh-CN" sz="2000" b="0">
                <a:latin typeface="仿宋" panose="02010609060101010101" charset="-122"/>
                <a:ea typeface="仿宋" panose="02010609060101010101" charset="-122"/>
              </a:rPr>
              <a:t>  特征选择</a:t>
            </a:r>
            <a:endParaRPr lang="zh-CN" sz="2000" b="0">
              <a:latin typeface="仿宋" panose="02010609060101010101" charset="-122"/>
              <a:ea typeface="仿宋" panose="02010609060101010101" charset="-122"/>
            </a:endParaRPr>
          </a:p>
          <a:p>
            <a:pPr marL="342900" indent="-342900">
              <a:lnSpc>
                <a:spcPct val="130000"/>
              </a:lnSpc>
              <a:buFont typeface="Wingdings" panose="05000000000000000000" charset="0"/>
              <a:buChar char="Ø"/>
            </a:pPr>
            <a:r>
              <a:rPr lang="zh-CN" sz="2000" b="0">
                <a:latin typeface="仿宋" panose="02010609060101010101" charset="-122"/>
                <a:ea typeface="仿宋" panose="02010609060101010101" charset="-122"/>
              </a:rPr>
              <a:t>  模型分类</a:t>
            </a:r>
            <a:endParaRPr lang="zh-CN" altLang="en-US" sz="2000" b="0">
              <a:latin typeface="仿宋" panose="02010609060101010101" charset="-122"/>
              <a:ea typeface="仿宋" panose="02010609060101010101" charset="-122"/>
            </a:endParaRPr>
          </a:p>
        </p:txBody>
      </p:sp>
      <p:sp>
        <p:nvSpPr>
          <p:cNvPr id="24" name="文本框 23"/>
          <p:cNvSpPr txBox="1"/>
          <p:nvPr/>
        </p:nvSpPr>
        <p:spPr>
          <a:xfrm>
            <a:off x="7665720" y="4266565"/>
            <a:ext cx="3821430" cy="2091690"/>
          </a:xfrm>
          <a:prstGeom prst="rect">
            <a:avLst/>
          </a:prstGeom>
          <a:noFill/>
          <a:ln w="9525">
            <a:noFill/>
          </a:ln>
        </p:spPr>
        <p:txBody>
          <a:bodyPr wrap="square">
            <a:spAutoFit/>
          </a:bodyPr>
          <a:p>
            <a:pPr marL="342900" indent="-342900">
              <a:lnSpc>
                <a:spcPct val="130000"/>
              </a:lnSpc>
              <a:buFont typeface="Wingdings" panose="05000000000000000000" charset="0"/>
              <a:buChar char="Ø"/>
            </a:pPr>
            <a:r>
              <a:rPr lang="zh-CN" altLang="en-US" sz="2000" b="0">
                <a:latin typeface="仿宋" panose="02010609060101010101" charset="-122"/>
                <a:ea typeface="仿宋" panose="02010609060101010101" charset="-122"/>
              </a:rPr>
              <a:t>交互式</a:t>
            </a:r>
            <a:r>
              <a:rPr lang="zh-CN" altLang="en-US" sz="2000" b="0">
                <a:latin typeface="仿宋" panose="02010609060101010101" charset="-122"/>
                <a:ea typeface="仿宋" panose="02010609060101010101" charset="-122"/>
              </a:rPr>
              <a:t>可视分析</a:t>
            </a:r>
            <a:endParaRPr lang="zh-CN" altLang="en-US" sz="2000" b="0">
              <a:latin typeface="仿宋" panose="02010609060101010101" charset="-122"/>
              <a:ea typeface="仿宋" panose="02010609060101010101" charset="-122"/>
            </a:endParaRPr>
          </a:p>
          <a:p>
            <a:pPr marL="800100" lvl="1" indent="-342900">
              <a:lnSpc>
                <a:spcPct val="130000"/>
              </a:lnSpc>
              <a:buFont typeface="Wingdings" panose="05000000000000000000" charset="0"/>
              <a:buChar char="Ø"/>
            </a:pPr>
            <a:r>
              <a:rPr lang="zh-CN" altLang="en-US" sz="2000" b="0">
                <a:latin typeface="仿宋" panose="02010609060101010101" charset="-122"/>
                <a:ea typeface="仿宋" panose="02010609060101010101" charset="-122"/>
              </a:rPr>
              <a:t>模型理解</a:t>
            </a:r>
            <a:endParaRPr lang="zh-CN" altLang="en-US" sz="2000" b="0">
              <a:latin typeface="仿宋" panose="02010609060101010101" charset="-122"/>
              <a:ea typeface="仿宋" panose="02010609060101010101" charset="-122"/>
            </a:endParaRPr>
          </a:p>
          <a:p>
            <a:pPr marL="800100" lvl="1" indent="-342900">
              <a:lnSpc>
                <a:spcPct val="130000"/>
              </a:lnSpc>
              <a:buFont typeface="Wingdings" panose="05000000000000000000" charset="0"/>
              <a:buChar char="Ø"/>
            </a:pPr>
            <a:r>
              <a:rPr lang="zh-CN" altLang="en-US" sz="2000" b="0">
                <a:latin typeface="仿宋" panose="02010609060101010101" charset="-122"/>
                <a:ea typeface="仿宋" panose="02010609060101010101" charset="-122"/>
              </a:rPr>
              <a:t>模型诊断</a:t>
            </a:r>
            <a:endParaRPr lang="zh-CN" altLang="en-US" sz="2000" b="0">
              <a:latin typeface="仿宋" panose="02010609060101010101" charset="-122"/>
              <a:ea typeface="仿宋" panose="02010609060101010101" charset="-122"/>
            </a:endParaRPr>
          </a:p>
          <a:p>
            <a:pPr marL="800100" lvl="1" indent="-342900">
              <a:lnSpc>
                <a:spcPct val="130000"/>
              </a:lnSpc>
              <a:buFont typeface="Wingdings" panose="05000000000000000000" charset="0"/>
              <a:buChar char="Ø"/>
            </a:pPr>
            <a:r>
              <a:rPr lang="zh-CN" altLang="en-US" sz="2000" b="0">
                <a:latin typeface="仿宋" panose="02010609060101010101" charset="-122"/>
                <a:ea typeface="仿宋" panose="02010609060101010101" charset="-122"/>
              </a:rPr>
              <a:t>模型优化</a:t>
            </a:r>
            <a:endParaRPr lang="zh-CN" altLang="en-US" sz="2000" b="0">
              <a:latin typeface="仿宋" panose="02010609060101010101" charset="-122"/>
              <a:ea typeface="仿宋" panose="02010609060101010101" charset="-122"/>
            </a:endParaRPr>
          </a:p>
          <a:p>
            <a:pPr lvl="1" indent="0">
              <a:lnSpc>
                <a:spcPct val="130000"/>
              </a:lnSpc>
              <a:buFont typeface="Arial" panose="020B0604020202020204" pitchFamily="34" charset="0"/>
              <a:buNone/>
            </a:pPr>
            <a:r>
              <a:rPr lang="zh-CN" altLang="en-US" sz="2000" b="0">
                <a:latin typeface="仿宋" panose="02010609060101010101" charset="-122"/>
                <a:ea typeface="仿宋" panose="02010609060101010101" charset="-122"/>
              </a:rPr>
              <a:t>探索性数据分析</a:t>
            </a:r>
            <a:endParaRPr lang="zh-CN" altLang="en-US" sz="2000" b="0">
              <a:latin typeface="仿宋" panose="02010609060101010101" charset="-122"/>
              <a:ea typeface="仿宋" panose="02010609060101010101" charset="-122"/>
            </a:endParaRPr>
          </a:p>
        </p:txBody>
      </p:sp>
      <p:sp>
        <p:nvSpPr>
          <p:cNvPr id="25" name="文本框 24"/>
          <p:cNvSpPr txBox="1"/>
          <p:nvPr/>
        </p:nvSpPr>
        <p:spPr>
          <a:xfrm>
            <a:off x="8369935" y="936625"/>
            <a:ext cx="3822065" cy="2584450"/>
          </a:xfrm>
          <a:prstGeom prst="rect">
            <a:avLst/>
          </a:prstGeom>
          <a:noFill/>
        </p:spPr>
        <p:txBody>
          <a:bodyPr wrap="square" rtlCol="0" anchor="t">
            <a:spAutoFit/>
          </a:bodyPr>
          <a:p>
            <a:pPr indent="0" fontAlgn="auto">
              <a:lnSpc>
                <a:spcPct val="150000"/>
              </a:lnSpc>
              <a:buFont typeface="Arial" panose="020B0604020202020204" pitchFamily="34" charset="0"/>
              <a:buNone/>
            </a:pPr>
            <a:r>
              <a:rPr lang="zh-CN" altLang="en-US" dirty="0">
                <a:effectLst>
                  <a:outerShdw blurRad="38100" dist="19050" dir="2700000" algn="tl" rotWithShape="0">
                    <a:schemeClr val="dk1">
                      <a:alpha val="40000"/>
                    </a:schemeClr>
                  </a:outerShdw>
                </a:effectLst>
                <a:sym typeface="+mn-ea"/>
              </a:rPr>
              <a:t>目标：</a:t>
            </a:r>
            <a:endParaRPr lang="en-US" dirty="0">
              <a:solidFill>
                <a:srgbClr val="C00000"/>
              </a:solidFill>
              <a:sym typeface="+mn-ea"/>
            </a:endParaRPr>
          </a:p>
          <a:p>
            <a:pPr marL="800100" lvl="1" indent="-342900" fontAlgn="auto">
              <a:lnSpc>
                <a:spcPct val="150000"/>
              </a:lnSpc>
              <a:buFont typeface="Arial" panose="020B0604020202020204" pitchFamily="34" charset="0"/>
              <a:buChar char="•"/>
            </a:pPr>
            <a:r>
              <a:rPr lang="zh-CN" altLang="en-US" dirty="0">
                <a:solidFill>
                  <a:srgbClr val="C00000"/>
                </a:solidFill>
                <a:sym typeface="+mn-ea"/>
              </a:rPr>
              <a:t>探索性</a:t>
            </a:r>
            <a:r>
              <a:rPr lang="en-US" dirty="0">
                <a:solidFill>
                  <a:srgbClr val="C00000"/>
                </a:solidFill>
                <a:sym typeface="+mn-ea"/>
              </a:rPr>
              <a:t>数据</a:t>
            </a:r>
            <a:r>
              <a:rPr lang="zh-CN" altLang="en-US" dirty="0">
                <a:solidFill>
                  <a:srgbClr val="C00000"/>
                </a:solidFill>
                <a:sym typeface="+mn-ea"/>
              </a:rPr>
              <a:t>分析</a:t>
            </a:r>
            <a:endParaRPr lang="en-US" altLang="en-US" dirty="0">
              <a:sym typeface="+mn-ea"/>
            </a:endParaRPr>
          </a:p>
          <a:p>
            <a:pPr marL="800100" lvl="1" indent="-342900" fontAlgn="auto">
              <a:lnSpc>
                <a:spcPct val="150000"/>
              </a:lnSpc>
              <a:buFont typeface="Arial" panose="020B0604020202020204" pitchFamily="34" charset="0"/>
              <a:buChar char="•"/>
            </a:pPr>
            <a:r>
              <a:rPr lang="en-US" dirty="0">
                <a:solidFill>
                  <a:srgbClr val="C00000"/>
                </a:solidFill>
                <a:sym typeface="+mn-ea"/>
              </a:rPr>
              <a:t>交互式可视</a:t>
            </a:r>
            <a:r>
              <a:rPr lang="zh-CN" altLang="en-US" dirty="0">
                <a:solidFill>
                  <a:srgbClr val="C00000"/>
                </a:solidFill>
                <a:sym typeface="+mn-ea"/>
              </a:rPr>
              <a:t>分析</a:t>
            </a:r>
            <a:endParaRPr lang="en-US" dirty="0">
              <a:solidFill>
                <a:srgbClr val="C00000"/>
              </a:solidFill>
              <a:sym typeface="+mn-ea"/>
            </a:endParaRPr>
          </a:p>
          <a:p>
            <a:pPr marL="800100" lvl="1" indent="-342900" fontAlgn="auto">
              <a:lnSpc>
                <a:spcPct val="150000"/>
              </a:lnSpc>
              <a:buFont typeface="Arial" panose="020B0604020202020204" pitchFamily="34" charset="0"/>
              <a:buChar char="•"/>
            </a:pPr>
            <a:r>
              <a:rPr lang="zh-CN" altLang="en-US" dirty="0">
                <a:solidFill>
                  <a:srgbClr val="C00000"/>
                </a:solidFill>
                <a:sym typeface="+mn-ea"/>
              </a:rPr>
              <a:t>有效的特征工程</a:t>
            </a:r>
            <a:endParaRPr lang="en-US" dirty="0"/>
          </a:p>
          <a:p>
            <a:pPr marL="800100" lvl="1" indent="-342900" fontAlgn="auto">
              <a:lnSpc>
                <a:spcPct val="150000"/>
              </a:lnSpc>
              <a:buFont typeface="Arial" panose="020B0604020202020204" pitchFamily="34" charset="0"/>
              <a:buChar char="•"/>
            </a:pPr>
            <a:r>
              <a:rPr lang="en-US" dirty="0">
                <a:solidFill>
                  <a:srgbClr val="C00000"/>
                </a:solidFill>
                <a:sym typeface="+mn-ea"/>
              </a:rPr>
              <a:t>精确的</a:t>
            </a:r>
            <a:r>
              <a:rPr lang="en-US" altLang="en-US" dirty="0">
                <a:solidFill>
                  <a:srgbClr val="C00000"/>
                </a:solidFill>
                <a:sym typeface="+mn-ea"/>
              </a:rPr>
              <a:t>心跳</a:t>
            </a:r>
            <a:r>
              <a:rPr lang="en-US" dirty="0">
                <a:solidFill>
                  <a:srgbClr val="C00000"/>
                </a:solidFill>
                <a:sym typeface="+mn-ea"/>
              </a:rPr>
              <a:t>分类</a:t>
            </a:r>
            <a:endParaRPr lang="en-US" dirty="0"/>
          </a:p>
          <a:p>
            <a:pPr marL="800100" lvl="1" indent="-342900" fontAlgn="auto">
              <a:lnSpc>
                <a:spcPct val="150000"/>
              </a:lnSpc>
              <a:buFont typeface="Arial" panose="020B0604020202020204" pitchFamily="34" charset="0"/>
              <a:buChar char="•"/>
            </a:pPr>
            <a:r>
              <a:rPr lang="en-US" dirty="0">
                <a:solidFill>
                  <a:srgbClr val="C00000"/>
                </a:solidFill>
                <a:sym typeface="+mn-ea"/>
              </a:rPr>
              <a:t>模型</a:t>
            </a:r>
            <a:r>
              <a:rPr lang="zh-CN" altLang="en-US" dirty="0">
                <a:solidFill>
                  <a:srgbClr val="C00000"/>
                </a:solidFill>
                <a:sym typeface="+mn-ea"/>
              </a:rPr>
              <a:t>的</a:t>
            </a:r>
            <a:r>
              <a:rPr lang="en-US" dirty="0">
                <a:solidFill>
                  <a:srgbClr val="C00000"/>
                </a:solidFill>
                <a:sym typeface="+mn-ea"/>
              </a:rPr>
              <a:t>可解释性</a:t>
            </a:r>
            <a:endParaRPr lang="zh-CN" altLang="en-US"/>
          </a:p>
        </p:txBody>
      </p:sp>
    </p:spTree>
    <p:custDataLst>
      <p:tags r:id="rId3"/>
    </p:custData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528955" y="1468120"/>
            <a:ext cx="7207250" cy="705485"/>
          </a:xfrm>
        </p:spPr>
        <p:txBody>
          <a:bodyPr>
            <a:noAutofit/>
          </a:bodyPr>
          <a:p>
            <a:pPr>
              <a:lnSpc>
                <a:spcPct val="150000"/>
              </a:lnSpc>
            </a:pPr>
            <a:r>
              <a:rPr lang="zh-CN" altLang="en-US" sz="2000"/>
              <a:t>研究点一：</a:t>
            </a:r>
            <a:r>
              <a:rPr sz="2000" b="0">
                <a:sym typeface="+mn-ea"/>
              </a:rPr>
              <a:t>原始数据往往很难被算法直接利用，通过改进后的</a:t>
            </a:r>
            <a:r>
              <a:rPr lang="en-US" altLang="zh-CN" sz="2000" b="0">
                <a:sym typeface="+mn-ea"/>
              </a:rPr>
              <a:t>ECGclock</a:t>
            </a:r>
            <a:r>
              <a:rPr sz="2000" b="0">
                <a:sym typeface="+mn-ea"/>
              </a:rPr>
              <a:t>时钟图</a:t>
            </a:r>
            <a:r>
              <a:rPr lang="en-US" altLang="zh-CN" sz="2000" b="0">
                <a:sym typeface="+mn-ea"/>
              </a:rPr>
              <a:t>允许用户</a:t>
            </a:r>
            <a:r>
              <a:rPr sz="2000" b="0">
                <a:sym typeface="+mn-ea"/>
              </a:rPr>
              <a:t>对心电信号的多个重要特征进行</a:t>
            </a:r>
            <a:r>
              <a:rPr lang="en-US" altLang="zh-CN" sz="2000" b="0">
                <a:sym typeface="+mn-ea"/>
              </a:rPr>
              <a:t>有效的探索性数据分析，</a:t>
            </a:r>
            <a:r>
              <a:rPr lang="en-US" sz="2000" b="0">
                <a:sym typeface="+mn-ea"/>
              </a:rPr>
              <a:t>帮助用户</a:t>
            </a:r>
            <a:r>
              <a:rPr sz="2000" b="0">
                <a:sym typeface="+mn-ea"/>
              </a:rPr>
              <a:t>交互式分析</a:t>
            </a:r>
            <a:r>
              <a:rPr lang="en-US" altLang="zh-CN" sz="2000" b="0">
                <a:sym typeface="+mn-ea"/>
              </a:rPr>
              <a:t>ECG数据实例</a:t>
            </a:r>
            <a:r>
              <a:rPr sz="2000" b="0">
                <a:sym typeface="+mn-ea"/>
              </a:rPr>
              <a:t>。</a:t>
            </a:r>
            <a:endParaRPr lang="zh-CN" altLang="en-US" sz="2000" b="0">
              <a:sym typeface="+mn-ea"/>
            </a:endParaRPr>
          </a:p>
        </p:txBody>
      </p:sp>
      <p:pic>
        <p:nvPicPr>
          <p:cNvPr id="10" name="Picture 17" descr="Screenshot from 2019-12-31 17-25-27"/>
          <p:cNvPicPr>
            <a:picLocks noChangeAspect="1"/>
          </p:cNvPicPr>
          <p:nvPr/>
        </p:nvPicPr>
        <p:blipFill>
          <a:blip r:embed="rId1"/>
          <a:stretch>
            <a:fillRect/>
          </a:stretch>
        </p:blipFill>
        <p:spPr>
          <a:xfrm>
            <a:off x="798830" y="3378200"/>
            <a:ext cx="2930525" cy="2116455"/>
          </a:xfrm>
          <a:prstGeom prst="rect">
            <a:avLst/>
          </a:prstGeom>
        </p:spPr>
      </p:pic>
      <p:pic>
        <p:nvPicPr>
          <p:cNvPr id="4" name="图片 3"/>
          <p:cNvPicPr>
            <a:picLocks noChangeAspect="1"/>
          </p:cNvPicPr>
          <p:nvPr/>
        </p:nvPicPr>
        <p:blipFill>
          <a:blip r:embed="rId2"/>
          <a:stretch>
            <a:fillRect/>
          </a:stretch>
        </p:blipFill>
        <p:spPr>
          <a:xfrm>
            <a:off x="8030210" y="722630"/>
            <a:ext cx="3272790" cy="5413375"/>
          </a:xfrm>
          <a:prstGeom prst="rect">
            <a:avLst/>
          </a:prstGeom>
        </p:spPr>
      </p:pic>
      <p:pic>
        <p:nvPicPr>
          <p:cNvPr id="7" name="图片 6"/>
          <p:cNvPicPr>
            <a:picLocks noChangeAspect="1"/>
          </p:cNvPicPr>
          <p:nvPr/>
        </p:nvPicPr>
        <p:blipFill>
          <a:blip r:embed="rId3"/>
          <a:stretch>
            <a:fillRect/>
          </a:stretch>
        </p:blipFill>
        <p:spPr>
          <a:xfrm>
            <a:off x="4443095" y="3456305"/>
            <a:ext cx="2404110" cy="1959610"/>
          </a:xfrm>
          <a:prstGeom prst="rect">
            <a:avLst/>
          </a:prstGeom>
        </p:spPr>
      </p:pic>
    </p:spTree>
    <p:custDataLst>
      <p:tags r:id="rId4"/>
    </p:custData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a:spLocks noGrp="1"/>
          </p:cNvSpPr>
          <p:nvPr>
            <p:ph type="title"/>
          </p:nvPr>
        </p:nvSpPr>
        <p:spPr>
          <a:xfrm>
            <a:off x="553085" y="1090930"/>
            <a:ext cx="11085830" cy="705485"/>
          </a:xfrm>
        </p:spPr>
        <p:txBody>
          <a:bodyPr>
            <a:noAutofit/>
          </a:bodyPr>
          <a:p>
            <a:pPr>
              <a:lnSpc>
                <a:spcPct val="150000"/>
              </a:lnSpc>
            </a:pPr>
            <a:r>
              <a:rPr lang="zh-CN" altLang="en-US" sz="2000"/>
              <a:t>研究点二：</a:t>
            </a:r>
            <a:r>
              <a:rPr lang="en-US" altLang="zh-CN" sz="2000" b="0">
                <a:sym typeface="+mn-ea"/>
              </a:rPr>
              <a:t>心电信号特征信息越丰富，越有利于提高分类模型的准确度。</a:t>
            </a:r>
            <a:r>
              <a:rPr lang="en-US" sz="2000" b="0">
                <a:sym typeface="+mn-ea"/>
              </a:rPr>
              <a:t>那么</a:t>
            </a:r>
            <a:r>
              <a:rPr sz="2000" b="0">
                <a:sym typeface="+mn-ea"/>
              </a:rPr>
              <a:t>我们通过不同层级的特征</a:t>
            </a:r>
            <a:r>
              <a:rPr lang="en-US" sz="2000" b="0">
                <a:sym typeface="+mn-ea"/>
              </a:rPr>
              <a:t>，</a:t>
            </a:r>
            <a:r>
              <a:rPr sz="2000" b="0">
                <a:sym typeface="+mn-ea"/>
              </a:rPr>
              <a:t>不同类型的特征，</a:t>
            </a:r>
            <a:r>
              <a:rPr lang="en-US" sz="2000" b="0">
                <a:sym typeface="+mn-ea"/>
              </a:rPr>
              <a:t>特别是突出与诊断相关的数据部分，获得概括的心电特征集</a:t>
            </a:r>
            <a:r>
              <a:rPr sz="2000" b="0">
                <a:sym typeface="+mn-ea"/>
              </a:rPr>
              <a:t>。</a:t>
            </a:r>
            <a:endParaRPr lang="zh-CN" altLang="en-US" sz="2000" b="0">
              <a:sym typeface="+mn-ea"/>
            </a:endParaRPr>
          </a:p>
        </p:txBody>
      </p:sp>
      <p:sp>
        <p:nvSpPr>
          <p:cNvPr id="5" name="文本框 4"/>
          <p:cNvSpPr txBox="1"/>
          <p:nvPr/>
        </p:nvSpPr>
        <p:spPr>
          <a:xfrm>
            <a:off x="6452870" y="2100580"/>
            <a:ext cx="5186045" cy="4399915"/>
          </a:xfrm>
          <a:prstGeom prst="rect">
            <a:avLst/>
          </a:prstGeom>
          <a:noFill/>
        </p:spPr>
        <p:txBody>
          <a:bodyPr wrap="square" rtlCol="0" anchor="t">
            <a:spAutoFit/>
          </a:bodyPr>
          <a:p>
            <a:pPr marL="285750" indent="-285750" algn="l">
              <a:buFont typeface="Arial" panose="020B0604020202020204" pitchFamily="34" charset="0"/>
              <a:buChar char="•"/>
            </a:pPr>
            <a:r>
              <a:rPr lang="zh-CN" altLang="en-US" sz="2000" b="1" dirty="0">
                <a:sym typeface="+mn-ea"/>
              </a:rPr>
              <a:t>Recursive QRS detector</a:t>
            </a:r>
            <a:r>
              <a:rPr lang="zh-CN" altLang="en-US" sz="2000" dirty="0" smtClean="0">
                <a:sym typeface="+mn-ea"/>
              </a:rPr>
              <a:t>：</a:t>
            </a:r>
            <a:r>
              <a:rPr lang="zh-CN" altLang="en-US" sz="2000" dirty="0" smtClean="0">
                <a:sym typeface="+mn-ea"/>
              </a:rPr>
              <a:t>THRES (energy threshold of the detector) and REF PERIOD (refractory period in sec betweent wo R-peaks).</a:t>
            </a:r>
            <a:endParaRPr lang="zh-CN" altLang="en-US" sz="2000" dirty="0" smtClean="0">
              <a:sym typeface="+mn-ea"/>
            </a:endParaRPr>
          </a:p>
          <a:p>
            <a:pPr marL="285750" indent="-285750" algn="l">
              <a:buFont typeface="Arial" panose="020B0604020202020204" pitchFamily="34" charset="0"/>
              <a:buChar char="•"/>
            </a:pPr>
            <a:endParaRPr lang="zh-CN" altLang="en-US" sz="2000" dirty="0" smtClean="0">
              <a:sym typeface="+mn-ea"/>
            </a:endParaRPr>
          </a:p>
          <a:p>
            <a:pPr marL="285750" indent="-285750" algn="l">
              <a:buFont typeface="Arial" panose="020B0604020202020204" pitchFamily="34" charset="0"/>
              <a:buChar char="•"/>
            </a:pPr>
            <a:r>
              <a:rPr lang="zh-CN" altLang="en-US" sz="2000" dirty="0" smtClean="0">
                <a:sym typeface="+mn-ea"/>
              </a:rPr>
              <a:t> </a:t>
            </a:r>
            <a:r>
              <a:rPr lang="zh-CN" altLang="en-US" sz="2000" b="1" dirty="0">
                <a:sym typeface="+mn-ea"/>
              </a:rPr>
              <a:t>Dynamic oversample：</a:t>
            </a:r>
            <a:r>
              <a:rPr lang="zh-CN" altLang="en-US" sz="2000" dirty="0" smtClean="0">
                <a:sym typeface="+mn-ea"/>
              </a:rPr>
              <a:t>The given raw data is unbalanced that label N is much more than other labels. </a:t>
            </a:r>
            <a:endParaRPr lang="zh-CN" altLang="en-US" sz="2000" b="1" dirty="0">
              <a:sym typeface="+mn-ea"/>
            </a:endParaRPr>
          </a:p>
          <a:p>
            <a:pPr marL="285750" indent="-285750" algn="l">
              <a:buFont typeface="Arial" panose="020B0604020202020204" pitchFamily="34" charset="0"/>
              <a:buChar char="•"/>
            </a:pPr>
            <a:endParaRPr lang="zh-CN" altLang="en-US" sz="2000"/>
          </a:p>
          <a:p>
            <a:pPr marL="285750" indent="-285750" algn="l">
              <a:buFont typeface="Arial" panose="020B0604020202020204" pitchFamily="34" charset="0"/>
              <a:buChar char="•"/>
            </a:pPr>
            <a:r>
              <a:rPr lang="zh-CN" altLang="en-US" sz="2000" b="1" dirty="0">
                <a:sym typeface="+mn-ea"/>
              </a:rPr>
              <a:t>Model evaluation and selection：</a:t>
            </a:r>
            <a:r>
              <a:rPr lang="zh-CN" altLang="en-US" sz="2000" dirty="0" smtClean="0">
                <a:sym typeface="+mn-ea"/>
              </a:rPr>
              <a:t>The typical of</a:t>
            </a:r>
            <a:r>
              <a:rPr lang="en-US" altLang="zh-CN" sz="2000" dirty="0" smtClean="0">
                <a:sym typeface="+mn-ea"/>
              </a:rPr>
              <a:t>f</a:t>
            </a:r>
            <a:r>
              <a:rPr lang="zh-CN" altLang="en-US" sz="2000" dirty="0" smtClean="0">
                <a:sym typeface="+mn-ea"/>
              </a:rPr>
              <a:t>ine evaluation schema is to split the data in to training data and testing data, build the model on training data and evaluate on testing data.</a:t>
            </a:r>
            <a:endParaRPr lang="zh-CN" altLang="en-US" sz="2000" dirty="0" smtClean="0">
              <a:sym typeface="+mn-ea"/>
            </a:endParaRPr>
          </a:p>
        </p:txBody>
      </p:sp>
      <p:pic>
        <p:nvPicPr>
          <p:cNvPr id="8" name="图片 7"/>
          <p:cNvPicPr>
            <a:picLocks noChangeAspect="1"/>
          </p:cNvPicPr>
          <p:nvPr/>
        </p:nvPicPr>
        <p:blipFill>
          <a:blip r:embed="rId1"/>
          <a:stretch>
            <a:fillRect/>
          </a:stretch>
        </p:blipFill>
        <p:spPr>
          <a:xfrm>
            <a:off x="552864" y="2370892"/>
            <a:ext cx="5476461" cy="3858161"/>
          </a:xfrm>
          <a:prstGeom prst="rect">
            <a:avLst/>
          </a:prstGeom>
        </p:spPr>
      </p:pic>
    </p:spTree>
    <p:custDataLst>
      <p:tags r:id="rId2"/>
    </p:custData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标题 1"/>
          <p:cNvSpPr>
            <a:spLocks noGrp="1"/>
          </p:cNvSpPr>
          <p:nvPr/>
        </p:nvSpPr>
        <p:spPr>
          <a:xfrm>
            <a:off x="634365" y="1392555"/>
            <a:ext cx="10029190" cy="705485"/>
          </a:xfrm>
          <a:prstGeom prst="rect">
            <a:avLst/>
          </a:prstGeom>
        </p:spPr>
        <p:txBody>
          <a:bodyPr vert="horz" lIns="90000" tIns="46800" rIns="90000" bIns="46800" rtlCol="0" anchor="ctr" anchorCtr="0">
            <a:noAutofit/>
          </a:bodyPr>
          <a:lstStyle>
            <a:lvl1pPr marL="0" marR="0" algn="l" defTabSz="914400" rtl="0" eaLnBrk="1" fontAlgn="auto" latinLnBrk="0" hangingPunct="1">
              <a:lnSpc>
                <a:spcPct val="100000"/>
              </a:lnSpc>
              <a:spcBef>
                <a:spcPct val="0"/>
              </a:spcBef>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indent="0" fontAlgn="auto">
              <a:lnSpc>
                <a:spcPct val="150000"/>
              </a:lnSpc>
              <a:buNone/>
            </a:pPr>
            <a:r>
              <a:rPr lang="zh-CN" altLang="en-US" sz="2000"/>
              <a:t>研究点三：</a:t>
            </a:r>
            <a:r>
              <a:rPr lang="en-US" altLang="zh-CN" sz="2000" b="0">
                <a:sym typeface="+mn-ea"/>
              </a:rPr>
              <a:t>在多个模型和输入数据集之间，</a:t>
            </a:r>
            <a:r>
              <a:rPr sz="2000" b="0">
                <a:sym typeface="+mn-ea"/>
              </a:rPr>
              <a:t>通过交互式可视分析技术</a:t>
            </a:r>
            <a:r>
              <a:rPr lang="en-US" altLang="zh-CN" sz="2000" b="0">
                <a:sym typeface="+mn-ea"/>
              </a:rPr>
              <a:t>帮助用户理解不同模型行为</a:t>
            </a:r>
            <a:r>
              <a:rPr lang="en-US" sz="2000" b="0">
                <a:sym typeface="+mn-ea"/>
              </a:rPr>
              <a:t>以及不同特征集的影响，获得</a:t>
            </a:r>
            <a:r>
              <a:rPr lang="en-US" sz="2000" b="0">
                <a:solidFill>
                  <a:srgbClr val="FF0000"/>
                </a:solidFill>
                <a:sym typeface="+mn-ea"/>
              </a:rPr>
              <a:t>可解释的模型</a:t>
            </a:r>
            <a:r>
              <a:rPr lang="en-US" sz="2000" b="0">
                <a:sym typeface="+mn-ea"/>
              </a:rPr>
              <a:t>，</a:t>
            </a:r>
            <a:r>
              <a:rPr sz="2000" b="0">
                <a:sym typeface="+mn-ea"/>
              </a:rPr>
              <a:t>同时可帮助专家更高效地完成模型开发过程中三个主要任务：（1）理解模型的工作机理；（2）诊断模型的训练过程；以及（3）改进模型的预测性能。</a:t>
            </a:r>
            <a:endParaRPr sz="2000" b="0">
              <a:sym typeface="+mn-ea"/>
            </a:endParaRPr>
          </a:p>
        </p:txBody>
      </p:sp>
      <p:pic>
        <p:nvPicPr>
          <p:cNvPr id="7" name="内容占位符 6" descr="C553E0711C647FD94A834E3EED4216B9"/>
          <p:cNvPicPr>
            <a:picLocks noChangeAspect="1"/>
          </p:cNvPicPr>
          <p:nvPr>
            <p:ph idx="1"/>
          </p:nvPr>
        </p:nvPicPr>
        <p:blipFill>
          <a:blip r:embed="rId1"/>
          <a:srcRect r="25439" b="4960"/>
          <a:stretch>
            <a:fillRect/>
          </a:stretch>
        </p:blipFill>
        <p:spPr>
          <a:xfrm>
            <a:off x="393065" y="3520440"/>
            <a:ext cx="3947795" cy="1938655"/>
          </a:xfrm>
          <a:prstGeom prst="rect">
            <a:avLst/>
          </a:prstGeom>
        </p:spPr>
      </p:pic>
      <p:sp>
        <p:nvSpPr>
          <p:cNvPr id="8" name="Rounded Rectangle 6"/>
          <p:cNvSpPr/>
          <p:nvPr/>
        </p:nvSpPr>
        <p:spPr>
          <a:xfrm>
            <a:off x="4611370" y="3793490"/>
            <a:ext cx="1211580" cy="1541780"/>
          </a:xfrm>
          <a:prstGeom prst="roundRect">
            <a:avLst/>
          </a:prstGeom>
        </p:spPr>
        <p:style>
          <a:lnRef idx="2">
            <a:schemeClr val="accent5"/>
          </a:lnRef>
          <a:fillRef idx="1">
            <a:schemeClr val="lt1"/>
          </a:fillRef>
          <a:effectRef idx="0">
            <a:schemeClr val="accent5"/>
          </a:effectRef>
          <a:fontRef idx="minor">
            <a:schemeClr val="dk1"/>
          </a:fontRef>
        </p:style>
        <p:txBody>
          <a:bodyPr rtlCol="0" anchor="ctr"/>
          <a:p>
            <a:pPr algn="ctr"/>
            <a:endParaRPr lang="en-US"/>
          </a:p>
        </p:txBody>
      </p:sp>
      <p:sp>
        <p:nvSpPr>
          <p:cNvPr id="9" name="Rounded Rectangle 7"/>
          <p:cNvSpPr/>
          <p:nvPr/>
        </p:nvSpPr>
        <p:spPr>
          <a:xfrm>
            <a:off x="6094730" y="3536950"/>
            <a:ext cx="3784600" cy="2052955"/>
          </a:xfrm>
          <a:prstGeom prst="roundRect">
            <a:avLst/>
          </a:prstGeom>
        </p:spPr>
        <p:style>
          <a:lnRef idx="2">
            <a:schemeClr val="accent5"/>
          </a:lnRef>
          <a:fillRef idx="1">
            <a:schemeClr val="lt1"/>
          </a:fillRef>
          <a:effectRef idx="0">
            <a:schemeClr val="accent5"/>
          </a:effectRef>
          <a:fontRef idx="minor">
            <a:schemeClr val="dk1"/>
          </a:fontRef>
        </p:style>
        <p:txBody>
          <a:bodyPr rtlCol="0" anchor="ctr"/>
          <a:p>
            <a:pPr algn="ctr"/>
            <a:endParaRPr lang="en-US"/>
          </a:p>
        </p:txBody>
      </p:sp>
      <p:sp>
        <p:nvSpPr>
          <p:cNvPr id="10" name="Rounded Rectangle 8"/>
          <p:cNvSpPr/>
          <p:nvPr/>
        </p:nvSpPr>
        <p:spPr>
          <a:xfrm>
            <a:off x="10457180" y="3804920"/>
            <a:ext cx="1211580" cy="1541780"/>
          </a:xfrm>
          <a:prstGeom prst="roundRect">
            <a:avLst/>
          </a:prstGeom>
        </p:spPr>
        <p:style>
          <a:lnRef idx="2">
            <a:schemeClr val="accent5"/>
          </a:lnRef>
          <a:fillRef idx="1">
            <a:schemeClr val="lt1"/>
          </a:fillRef>
          <a:effectRef idx="0">
            <a:schemeClr val="accent5"/>
          </a:effectRef>
          <a:fontRef idx="minor">
            <a:schemeClr val="dk1"/>
          </a:fontRef>
        </p:style>
        <p:txBody>
          <a:bodyPr rtlCol="0" anchor="ctr"/>
          <a:p>
            <a:pPr algn="ctr"/>
            <a:endParaRPr lang="en-US"/>
          </a:p>
        </p:txBody>
      </p:sp>
      <p:sp>
        <p:nvSpPr>
          <p:cNvPr id="14" name="Text Box 10"/>
          <p:cNvSpPr txBox="1"/>
          <p:nvPr/>
        </p:nvSpPr>
        <p:spPr>
          <a:xfrm>
            <a:off x="4718685" y="3871595"/>
            <a:ext cx="428625" cy="1384935"/>
          </a:xfrm>
          <a:prstGeom prst="rect">
            <a:avLst/>
          </a:prstGeom>
          <a:noFill/>
        </p:spPr>
        <p:txBody>
          <a:bodyPr vert="eaVert" wrap="square" rtlCol="0">
            <a:spAutoFit/>
          </a:bodyPr>
          <a:p>
            <a:r>
              <a:rPr lang="en-US" altLang="en-US" sz="1600" b="1">
                <a:solidFill>
                  <a:schemeClr val="tx1"/>
                </a:solidFill>
                <a:latin typeface="+mn-ea"/>
                <a:ea typeface="FreeSans" panose="020B0504020202020204" charset="0"/>
              </a:rPr>
              <a:t>机器学习模型</a:t>
            </a:r>
            <a:endParaRPr lang="en-US" altLang="en-US" sz="1600" b="1">
              <a:solidFill>
                <a:schemeClr val="tx1"/>
              </a:solidFill>
              <a:latin typeface="+mn-ea"/>
              <a:ea typeface="FreeSans" panose="020B0504020202020204" charset="0"/>
            </a:endParaRPr>
          </a:p>
        </p:txBody>
      </p:sp>
      <p:sp>
        <p:nvSpPr>
          <p:cNvPr id="15" name="Text Box 11"/>
          <p:cNvSpPr txBox="1"/>
          <p:nvPr/>
        </p:nvSpPr>
        <p:spPr>
          <a:xfrm>
            <a:off x="10550525" y="3888740"/>
            <a:ext cx="798830" cy="337185"/>
          </a:xfrm>
          <a:prstGeom prst="rect">
            <a:avLst/>
          </a:prstGeom>
          <a:noFill/>
        </p:spPr>
        <p:txBody>
          <a:bodyPr wrap="square" rtlCol="0">
            <a:spAutoFit/>
          </a:bodyPr>
          <a:p>
            <a:r>
              <a:rPr lang="en-US" altLang="en-US" sz="1600" b="1">
                <a:solidFill>
                  <a:schemeClr val="tx1"/>
                </a:solidFill>
                <a:latin typeface="+mn-ea"/>
                <a:ea typeface="FreeSans" panose="020B0504020202020204" charset="0"/>
                <a:sym typeface="+mn-ea"/>
              </a:rPr>
              <a:t>理解</a:t>
            </a:r>
            <a:endParaRPr lang="en-US" altLang="en-US" sz="1600" b="1">
              <a:solidFill>
                <a:schemeClr val="tx1"/>
              </a:solidFill>
              <a:latin typeface="+mn-ea"/>
              <a:ea typeface="FreeSans" panose="020B0504020202020204" charset="0"/>
              <a:sym typeface="+mn-ea"/>
            </a:endParaRPr>
          </a:p>
        </p:txBody>
      </p:sp>
      <p:sp>
        <p:nvSpPr>
          <p:cNvPr id="18" name="Text Box 12"/>
          <p:cNvSpPr txBox="1"/>
          <p:nvPr/>
        </p:nvSpPr>
        <p:spPr>
          <a:xfrm>
            <a:off x="10550525" y="4321175"/>
            <a:ext cx="798830" cy="337185"/>
          </a:xfrm>
          <a:prstGeom prst="rect">
            <a:avLst/>
          </a:prstGeom>
          <a:noFill/>
        </p:spPr>
        <p:txBody>
          <a:bodyPr wrap="square" rtlCol="0">
            <a:spAutoFit/>
          </a:bodyPr>
          <a:p>
            <a:r>
              <a:rPr lang="en-US" altLang="en-US" sz="1600" b="1">
                <a:solidFill>
                  <a:schemeClr val="tx1"/>
                </a:solidFill>
                <a:latin typeface="+mn-ea"/>
                <a:ea typeface="FreeSans" panose="020B0504020202020204" charset="0"/>
                <a:sym typeface="+mn-ea"/>
              </a:rPr>
              <a:t>诊断</a:t>
            </a:r>
            <a:endParaRPr lang="en-US" altLang="en-US" sz="1600" b="1">
              <a:solidFill>
                <a:schemeClr val="tx1"/>
              </a:solidFill>
              <a:latin typeface="+mn-ea"/>
              <a:ea typeface="FreeSans" panose="020B0504020202020204" charset="0"/>
              <a:sym typeface="+mn-ea"/>
            </a:endParaRPr>
          </a:p>
        </p:txBody>
      </p:sp>
      <p:sp>
        <p:nvSpPr>
          <p:cNvPr id="20" name="Text Box 13"/>
          <p:cNvSpPr txBox="1"/>
          <p:nvPr/>
        </p:nvSpPr>
        <p:spPr>
          <a:xfrm>
            <a:off x="10550525" y="4753610"/>
            <a:ext cx="798830" cy="337185"/>
          </a:xfrm>
          <a:prstGeom prst="rect">
            <a:avLst/>
          </a:prstGeom>
          <a:noFill/>
        </p:spPr>
        <p:txBody>
          <a:bodyPr wrap="square" rtlCol="0">
            <a:spAutoFit/>
          </a:bodyPr>
          <a:p>
            <a:r>
              <a:rPr lang="en-US" altLang="en-US" sz="1600" b="1">
                <a:solidFill>
                  <a:schemeClr val="tx1"/>
                </a:solidFill>
                <a:latin typeface="+mn-ea"/>
                <a:ea typeface="FreeSans" panose="020B0504020202020204" charset="0"/>
                <a:sym typeface="+mn-ea"/>
              </a:rPr>
              <a:t>改进</a:t>
            </a:r>
            <a:endParaRPr lang="en-US" altLang="en-US" sz="1600" b="1">
              <a:solidFill>
                <a:schemeClr val="tx1"/>
              </a:solidFill>
              <a:latin typeface="+mn-ea"/>
              <a:ea typeface="FreeSans" panose="020B0504020202020204" charset="0"/>
              <a:sym typeface="+mn-ea"/>
            </a:endParaRPr>
          </a:p>
        </p:txBody>
      </p:sp>
      <p:pic>
        <p:nvPicPr>
          <p:cNvPr id="21" name="Picture 14"/>
          <p:cNvPicPr>
            <a:picLocks noChangeAspect="1"/>
          </p:cNvPicPr>
          <p:nvPr/>
        </p:nvPicPr>
        <p:blipFill>
          <a:blip r:embed="rId2"/>
          <a:stretch>
            <a:fillRect/>
          </a:stretch>
        </p:blipFill>
        <p:spPr>
          <a:xfrm>
            <a:off x="5064760" y="4225925"/>
            <a:ext cx="675640" cy="675640"/>
          </a:xfrm>
          <a:prstGeom prst="rect">
            <a:avLst/>
          </a:prstGeom>
        </p:spPr>
      </p:pic>
      <p:pic>
        <p:nvPicPr>
          <p:cNvPr id="22" name="Picture 15"/>
          <p:cNvPicPr>
            <a:picLocks noChangeAspect="1"/>
          </p:cNvPicPr>
          <p:nvPr/>
        </p:nvPicPr>
        <p:blipFill>
          <a:blip r:embed="rId3"/>
          <a:srcRect l="16322" t="22283" r="16669" b="35111"/>
          <a:stretch>
            <a:fillRect/>
          </a:stretch>
        </p:blipFill>
        <p:spPr>
          <a:xfrm>
            <a:off x="11074400" y="4373880"/>
            <a:ext cx="594360" cy="378460"/>
          </a:xfrm>
          <a:prstGeom prst="rect">
            <a:avLst/>
          </a:prstGeom>
        </p:spPr>
      </p:pic>
      <p:cxnSp>
        <p:nvCxnSpPr>
          <p:cNvPr id="23" name="Elbow Connector 17"/>
          <p:cNvCxnSpPr>
            <a:stCxn id="21" idx="0"/>
          </p:cNvCxnSpPr>
          <p:nvPr/>
        </p:nvCxnSpPr>
        <p:spPr>
          <a:xfrm rot="16200000">
            <a:off x="5636260" y="3767455"/>
            <a:ext cx="224155" cy="692785"/>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4" name="Elbow Connector 18"/>
          <p:cNvCxnSpPr>
            <a:endCxn id="21" idx="2"/>
          </p:cNvCxnSpPr>
          <p:nvPr/>
        </p:nvCxnSpPr>
        <p:spPr>
          <a:xfrm rot="10800000">
            <a:off x="5402580" y="4901565"/>
            <a:ext cx="647700" cy="217170"/>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1"/>
          <p:cNvCxnSpPr/>
          <p:nvPr/>
        </p:nvCxnSpPr>
        <p:spPr>
          <a:xfrm flipV="1">
            <a:off x="9879330" y="4053205"/>
            <a:ext cx="563880" cy="4445"/>
          </a:xfrm>
          <a:prstGeom prst="straightConnector1">
            <a:avLst/>
          </a:prstGeom>
          <a:ln>
            <a:tailEnd type="arrow" w="med" len="med"/>
          </a:ln>
        </p:spPr>
        <p:style>
          <a:lnRef idx="1">
            <a:schemeClr val="accent1"/>
          </a:lnRef>
          <a:fillRef idx="0">
            <a:schemeClr val="accent1"/>
          </a:fillRef>
          <a:effectRef idx="0">
            <a:schemeClr val="accent1"/>
          </a:effectRef>
          <a:fontRef idx="minor">
            <a:schemeClr val="tx1"/>
          </a:fontRef>
        </p:style>
      </p:cxnSp>
      <p:cxnSp>
        <p:nvCxnSpPr>
          <p:cNvPr id="26" name="Straight Arrow Connector 22"/>
          <p:cNvCxnSpPr>
            <a:stCxn id="15" idx="2"/>
          </p:cNvCxnSpPr>
          <p:nvPr/>
        </p:nvCxnSpPr>
        <p:spPr>
          <a:xfrm>
            <a:off x="10949940" y="4225925"/>
            <a:ext cx="4445" cy="7747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7" name="Straight Arrow Connector 23"/>
          <p:cNvCxnSpPr>
            <a:stCxn id="18" idx="2"/>
            <a:endCxn id="20" idx="0"/>
          </p:cNvCxnSpPr>
          <p:nvPr/>
        </p:nvCxnSpPr>
        <p:spPr>
          <a:xfrm>
            <a:off x="10949940" y="4658360"/>
            <a:ext cx="0" cy="952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8" name="Straight Arrow Connector 24"/>
          <p:cNvCxnSpPr/>
          <p:nvPr/>
        </p:nvCxnSpPr>
        <p:spPr>
          <a:xfrm flipH="1" flipV="1">
            <a:off x="9825990" y="4918710"/>
            <a:ext cx="671195" cy="762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30" name="Picture 26" descr="Screenshot from 2020-06-11 12-59-02"/>
          <p:cNvPicPr>
            <a:picLocks noChangeAspect="1"/>
          </p:cNvPicPr>
          <p:nvPr/>
        </p:nvPicPr>
        <p:blipFill>
          <a:blip r:embed="rId4"/>
          <a:stretch>
            <a:fillRect/>
          </a:stretch>
        </p:blipFill>
        <p:spPr>
          <a:xfrm>
            <a:off x="7287260" y="4057650"/>
            <a:ext cx="2426335" cy="1275715"/>
          </a:xfrm>
          <a:prstGeom prst="rect">
            <a:avLst/>
          </a:prstGeom>
        </p:spPr>
      </p:pic>
      <p:pic>
        <p:nvPicPr>
          <p:cNvPr id="31" name="Picture 28" descr="Screenshot from 2020-06-04 21-38-48"/>
          <p:cNvPicPr>
            <a:picLocks noChangeAspect="1"/>
          </p:cNvPicPr>
          <p:nvPr/>
        </p:nvPicPr>
        <p:blipFill>
          <a:blip r:embed="rId5"/>
          <a:srcRect l="-59" t="9868" r="70419" b="982"/>
          <a:stretch>
            <a:fillRect/>
          </a:stretch>
        </p:blipFill>
        <p:spPr>
          <a:xfrm>
            <a:off x="6360160" y="3925570"/>
            <a:ext cx="927100" cy="1588135"/>
          </a:xfrm>
          <a:prstGeom prst="rect">
            <a:avLst/>
          </a:prstGeom>
        </p:spPr>
      </p:pic>
      <p:sp>
        <p:nvSpPr>
          <p:cNvPr id="32" name="Text Box 29"/>
          <p:cNvSpPr txBox="1"/>
          <p:nvPr/>
        </p:nvSpPr>
        <p:spPr>
          <a:xfrm>
            <a:off x="7287260" y="3664585"/>
            <a:ext cx="1969770" cy="337185"/>
          </a:xfrm>
          <a:prstGeom prst="rect">
            <a:avLst/>
          </a:prstGeom>
          <a:noFill/>
        </p:spPr>
        <p:txBody>
          <a:bodyPr wrap="square" rtlCol="0">
            <a:spAutoFit/>
          </a:bodyPr>
          <a:p>
            <a:r>
              <a:rPr lang="en-US" altLang="en-US" sz="1600" b="1">
                <a:solidFill>
                  <a:schemeClr val="tx1"/>
                </a:solidFill>
                <a:latin typeface="+mn-ea"/>
                <a:ea typeface="FreeSans" panose="020B0504020202020204" charset="0"/>
                <a:sym typeface="+mn-ea"/>
              </a:rPr>
              <a:t>交互式</a:t>
            </a:r>
            <a:r>
              <a:rPr lang="zh-CN" altLang="en-US" sz="1600" b="1">
                <a:solidFill>
                  <a:schemeClr val="tx1"/>
                </a:solidFill>
                <a:latin typeface="+mn-ea"/>
                <a:ea typeface="FreeSans" panose="020B0504020202020204" charset="0"/>
                <a:sym typeface="+mn-ea"/>
              </a:rPr>
              <a:t>可视分析</a:t>
            </a:r>
            <a:endParaRPr lang="zh-CN" altLang="en-US" sz="1600" b="1">
              <a:solidFill>
                <a:schemeClr val="tx1"/>
              </a:solidFill>
              <a:latin typeface="+mn-ea"/>
              <a:ea typeface="FreeSans" panose="020B0504020202020204" charset="0"/>
              <a:sym typeface="+mn-ea"/>
            </a:endParaRPr>
          </a:p>
        </p:txBody>
      </p:sp>
    </p:spTree>
    <p:custDataLst>
      <p:tags r:id="rId6"/>
    </p:custData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custDataLst>
              <p:tags r:id="rId1"/>
            </p:custDataLst>
          </p:nvPr>
        </p:nvSpPr>
        <p:spPr/>
        <p:txBody>
          <a:bodyPr/>
          <a:p>
            <a:r>
              <a:rPr lang="zh-CN" altLang="en-US" sz="3600">
                <a:sym typeface="+mn-ea"/>
              </a:rPr>
              <a:t>Automated and Interpretable Patient ECG Profiles for Disease Detection, Tracking, and Discovery</a:t>
            </a:r>
            <a:endParaRPr lang="zh-CN" altLang="en-US" sz="3600" dirty="0">
              <a:solidFill>
                <a:schemeClr val="tx1"/>
              </a:solidFill>
              <a:effectLst>
                <a:outerShdw blurRad="38100" dist="19050" dir="2700000" algn="tl" rotWithShape="0">
                  <a:schemeClr val="dk1">
                    <a:alpha val="40000"/>
                  </a:schemeClr>
                </a:outerShdw>
              </a:effectLst>
              <a:sym typeface="+mn-ea"/>
            </a:endParaRPr>
          </a:p>
        </p:txBody>
      </p:sp>
      <p:sp>
        <p:nvSpPr>
          <p:cNvPr id="3" name="副标题 2"/>
          <p:cNvSpPr>
            <a:spLocks noGrp="1"/>
          </p:cNvSpPr>
          <p:nvPr>
            <p:ph type="subTitle" idx="1"/>
            <p:custDataLst>
              <p:tags r:id="rId2"/>
            </p:custDataLst>
          </p:nvPr>
        </p:nvSpPr>
        <p:spPr/>
        <p:txBody>
          <a:bodyPr/>
          <a:p>
            <a:r>
              <a:rPr lang="en-US" altLang="zh-CN"/>
              <a:t>单击输入您的封面副标题</a:t>
            </a:r>
            <a:endParaRPr lang="en-US" altLang="zh-CN"/>
          </a:p>
        </p:txBody>
      </p:sp>
    </p:spTree>
    <p:custDataLst>
      <p:tags r:id="rId3"/>
    </p:custData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Motivation</a:t>
            </a:r>
            <a:endParaRPr lang="en-US" altLang="zh-CN"/>
          </a:p>
        </p:txBody>
      </p:sp>
      <p:sp>
        <p:nvSpPr>
          <p:cNvPr id="4" name="文本框 3"/>
          <p:cNvSpPr txBox="1"/>
          <p:nvPr/>
        </p:nvSpPr>
        <p:spPr>
          <a:xfrm>
            <a:off x="608330" y="1564005"/>
            <a:ext cx="10652760" cy="4523105"/>
          </a:xfrm>
          <a:prstGeom prst="rect">
            <a:avLst/>
          </a:prstGeom>
          <a:noFill/>
        </p:spPr>
        <p:txBody>
          <a:bodyPr wrap="square" rtlCol="0" anchor="t">
            <a:spAutoFit/>
          </a:bodyPr>
          <a:p>
            <a:pPr fontAlgn="auto">
              <a:lnSpc>
                <a:spcPct val="150000"/>
              </a:lnSpc>
            </a:pPr>
            <a:r>
              <a:rPr lang="zh-CN" altLang="en-US"/>
              <a:t>Algorithmic analysis should aspire to estimate</a:t>
            </a:r>
            <a:r>
              <a:rPr lang="zh-CN" altLang="en-US">
                <a:solidFill>
                  <a:srgbClr val="FF0000"/>
                </a:solidFill>
              </a:rPr>
              <a:t> </a:t>
            </a:r>
            <a:r>
              <a:rPr lang="zh-CN" altLang="en-US" b="1">
                <a:solidFill>
                  <a:srgbClr val="FF0000"/>
                </a:solidFill>
              </a:rPr>
              <a:t>continuous attributes</a:t>
            </a:r>
            <a:r>
              <a:rPr lang="zh-CN" altLang="en-US"/>
              <a:t> of cardiac disease and structure, as well as capture change in these attributes over time. Moreover, such an analysis should inform the clinician </a:t>
            </a:r>
            <a:r>
              <a:rPr lang="zh-CN" altLang="en-US">
                <a:solidFill>
                  <a:srgbClr val="FF0000"/>
                </a:solidFill>
              </a:rPr>
              <a:t>which components of the ECG signal are responsible for any given diagnosis</a:t>
            </a:r>
            <a:r>
              <a:rPr lang="zh-CN" altLang="en-US"/>
              <a:t>, thus providing the </a:t>
            </a:r>
            <a:r>
              <a:rPr lang="zh-CN" altLang="en-US" b="1">
                <a:solidFill>
                  <a:srgbClr val="FF0000"/>
                </a:solidFill>
              </a:rPr>
              <a:t>algorithmic transparency</a:t>
            </a:r>
            <a:r>
              <a:rPr lang="zh-CN" altLang="en-US"/>
              <a:t> needed to reassure physicians and patients about the </a:t>
            </a:r>
            <a:r>
              <a:rPr lang="zh-CN" altLang="en-US">
                <a:solidFill>
                  <a:srgbClr val="FF0000"/>
                </a:solidFill>
              </a:rPr>
              <a:t>basis and possible validity of resulting automated diagnosis.</a:t>
            </a:r>
            <a:endParaRPr lang="zh-CN" altLang="en-US">
              <a:solidFill>
                <a:srgbClr val="FF0000"/>
              </a:solidFill>
            </a:endParaRPr>
          </a:p>
          <a:p>
            <a:pPr fontAlgn="auto">
              <a:lnSpc>
                <a:spcPct val="150000"/>
              </a:lnSpc>
            </a:pPr>
            <a:endParaRPr lang="zh-CN" altLang="en-US">
              <a:solidFill>
                <a:srgbClr val="FF0000"/>
              </a:solidFill>
            </a:endParaRPr>
          </a:p>
          <a:p>
            <a:pPr fontAlgn="auto">
              <a:lnSpc>
                <a:spcPct val="150000"/>
              </a:lnSpc>
            </a:pPr>
            <a:endParaRPr lang="zh-CN" altLang="en-US">
              <a:solidFill>
                <a:srgbClr val="FF0000"/>
              </a:solidFill>
            </a:endParaRPr>
          </a:p>
          <a:p>
            <a:pPr fontAlgn="auto">
              <a:lnSpc>
                <a:spcPct val="150000"/>
              </a:lnSpc>
            </a:pPr>
            <a:r>
              <a:rPr lang="zh-CN" altLang="en-US"/>
              <a:t>the ability to </a:t>
            </a:r>
            <a:r>
              <a:rPr lang="zh-CN" altLang="en-US">
                <a:solidFill>
                  <a:schemeClr val="accent2">
                    <a:lumMod val="75000"/>
                  </a:schemeClr>
                </a:solidFill>
              </a:rPr>
              <a:t>understand successes or troubleshoot failures</a:t>
            </a:r>
            <a:r>
              <a:rPr lang="zh-CN" altLang="en-US"/>
              <a:t>,</a:t>
            </a:r>
            <a:endParaRPr lang="zh-CN" altLang="en-US"/>
          </a:p>
          <a:p>
            <a:pPr fontAlgn="auto">
              <a:lnSpc>
                <a:spcPct val="150000"/>
              </a:lnSpc>
            </a:pPr>
            <a:r>
              <a:rPr lang="zh-CN" altLang="en-US"/>
              <a:t>an </a:t>
            </a:r>
            <a:r>
              <a:rPr lang="zh-CN" altLang="en-US" b="1">
                <a:solidFill>
                  <a:schemeClr val="accent2">
                    <a:lumMod val="75000"/>
                  </a:schemeClr>
                </a:solidFill>
              </a:rPr>
              <a:t>automated</a:t>
            </a:r>
            <a:r>
              <a:rPr lang="zh-CN" altLang="en-US" b="1"/>
              <a:t>, </a:t>
            </a:r>
            <a:r>
              <a:rPr lang="zh-CN" altLang="en-US" b="1">
                <a:solidFill>
                  <a:schemeClr val="accent2">
                    <a:lumMod val="75000"/>
                  </a:schemeClr>
                </a:solidFill>
              </a:rPr>
              <a:t>scalable</a:t>
            </a:r>
            <a:r>
              <a:rPr lang="zh-CN" altLang="en-US" b="1"/>
              <a:t>, </a:t>
            </a:r>
            <a:r>
              <a:rPr lang="zh-CN" altLang="en-US" b="1">
                <a:solidFill>
                  <a:schemeClr val="accent2">
                    <a:lumMod val="75000"/>
                  </a:schemeClr>
                </a:solidFill>
              </a:rPr>
              <a:t>interpretable</a:t>
            </a:r>
            <a:r>
              <a:rPr lang="zh-CN" altLang="en-US"/>
              <a:t> method </a:t>
            </a:r>
            <a:endParaRPr lang="zh-CN" altLang="en-US"/>
          </a:p>
          <a:p>
            <a:pPr fontAlgn="auto">
              <a:lnSpc>
                <a:spcPct val="150000"/>
              </a:lnSpc>
            </a:pPr>
            <a:r>
              <a:rPr lang="zh-CN" altLang="en-US"/>
              <a:t>to perform detailed longitudinal tracking and comparison of ECGs.</a:t>
            </a:r>
            <a:endParaRPr lang="zh-CN" altLang="en-US"/>
          </a:p>
          <a:p>
            <a:endParaRPr lang="zh-CN" altLang="en-US"/>
          </a:p>
        </p:txBody>
      </p:sp>
      <p:sp>
        <p:nvSpPr>
          <p:cNvPr id="5" name="下箭头 4"/>
          <p:cNvSpPr/>
          <p:nvPr/>
        </p:nvSpPr>
        <p:spPr>
          <a:xfrm>
            <a:off x="3742055" y="3895725"/>
            <a:ext cx="301625" cy="437515"/>
          </a:xfrm>
          <a:prstGeom prst="downArrow">
            <a:avLst/>
          </a:prstGeom>
          <a:ln>
            <a:solidFill>
              <a:schemeClr val="bg1"/>
            </a:solidFill>
          </a:ln>
        </p:spPr>
        <p:style>
          <a:lnRef idx="1">
            <a:schemeClr val="dk1"/>
          </a:lnRef>
          <a:fillRef idx="2">
            <a:schemeClr val="dk1"/>
          </a:fillRef>
          <a:effectRef idx="1">
            <a:schemeClr val="dk1"/>
          </a:effectRef>
          <a:fontRef idx="minor">
            <a:schemeClr val="dk1"/>
          </a:fontRef>
        </p:style>
        <p:txBody>
          <a:bodyPr rtlCol="0" anchor="ctr"/>
          <a:p>
            <a:pPr algn="ctr"/>
            <a:endParaRPr lang="zh-CN" altLang="en-US"/>
          </a:p>
        </p:txBody>
      </p:sp>
      <p:sp>
        <p:nvSpPr>
          <p:cNvPr id="25" name="文本框 24"/>
          <p:cNvSpPr txBox="1"/>
          <p:nvPr/>
        </p:nvSpPr>
        <p:spPr>
          <a:xfrm>
            <a:off x="8147685" y="3647440"/>
            <a:ext cx="3113405" cy="2722880"/>
          </a:xfrm>
          <a:prstGeom prst="rect">
            <a:avLst/>
          </a:prstGeom>
          <a:noFill/>
        </p:spPr>
        <p:txBody>
          <a:bodyPr wrap="square" rtlCol="0" anchor="t">
            <a:spAutoFit/>
          </a:bodyPr>
          <a:p>
            <a:pPr indent="0" fontAlgn="auto">
              <a:lnSpc>
                <a:spcPct val="150000"/>
              </a:lnSpc>
              <a:buFont typeface="Arial" panose="020B0604020202020204" pitchFamily="34" charset="0"/>
              <a:buNone/>
            </a:pPr>
            <a:endParaRPr lang="en-US" dirty="0">
              <a:solidFill>
                <a:srgbClr val="C00000"/>
              </a:solidFill>
              <a:sym typeface="+mn-ea"/>
            </a:endParaRPr>
          </a:p>
          <a:p>
            <a:pPr marL="800100" lvl="1" indent="-342900" fontAlgn="auto">
              <a:lnSpc>
                <a:spcPct val="150000"/>
              </a:lnSpc>
              <a:buFont typeface="Arial" panose="020B0604020202020204" pitchFamily="34" charset="0"/>
              <a:buChar char="•"/>
            </a:pPr>
            <a:r>
              <a:rPr lang="zh-CN" sz="2400" dirty="0">
                <a:solidFill>
                  <a:schemeClr val="tx1"/>
                </a:solidFill>
                <a:sym typeface="+mn-ea"/>
              </a:rPr>
              <a:t>自动化</a:t>
            </a:r>
            <a:endParaRPr lang="zh-CN" sz="2400" dirty="0">
              <a:solidFill>
                <a:schemeClr val="tx1"/>
              </a:solidFill>
              <a:sym typeface="+mn-ea"/>
            </a:endParaRPr>
          </a:p>
          <a:p>
            <a:pPr marL="800100" lvl="1" indent="-342900" fontAlgn="auto">
              <a:lnSpc>
                <a:spcPct val="150000"/>
              </a:lnSpc>
              <a:buFont typeface="Arial" panose="020B0604020202020204" pitchFamily="34" charset="0"/>
              <a:buChar char="•"/>
            </a:pPr>
            <a:r>
              <a:rPr lang="zh-CN" sz="2400" dirty="0">
                <a:solidFill>
                  <a:schemeClr val="tx1"/>
                </a:solidFill>
                <a:sym typeface="+mn-ea"/>
              </a:rPr>
              <a:t>可扩展</a:t>
            </a:r>
            <a:endParaRPr lang="zh-CN" sz="2400" dirty="0">
              <a:solidFill>
                <a:schemeClr val="tx1"/>
              </a:solidFill>
              <a:sym typeface="+mn-ea"/>
            </a:endParaRPr>
          </a:p>
          <a:p>
            <a:pPr marL="800100" lvl="1" indent="-342900" fontAlgn="auto">
              <a:lnSpc>
                <a:spcPct val="150000"/>
              </a:lnSpc>
              <a:buFont typeface="Arial" panose="020B0604020202020204" pitchFamily="34" charset="0"/>
              <a:buChar char="•"/>
            </a:pPr>
            <a:r>
              <a:rPr lang="zh-CN" sz="2400" dirty="0">
                <a:solidFill>
                  <a:schemeClr val="tx1"/>
                </a:solidFill>
                <a:sym typeface="+mn-ea"/>
              </a:rPr>
              <a:t>可解释</a:t>
            </a:r>
            <a:endParaRPr lang="zh-CN" sz="2400" dirty="0">
              <a:solidFill>
                <a:schemeClr val="tx1"/>
              </a:solidFill>
              <a:sym typeface="+mn-ea"/>
            </a:endParaRPr>
          </a:p>
          <a:p>
            <a:pPr marL="800100" lvl="1" indent="-342900" fontAlgn="auto">
              <a:lnSpc>
                <a:spcPct val="150000"/>
              </a:lnSpc>
              <a:buFont typeface="Arial" panose="020B0604020202020204" pitchFamily="34" charset="0"/>
              <a:buChar char="•"/>
            </a:pPr>
            <a:endParaRPr lang="zh-CN" altLang="en-US" sz="2400" dirty="0">
              <a:solidFill>
                <a:schemeClr val="tx1"/>
              </a:solidFill>
              <a:sym typeface="+mn-ea"/>
            </a:endParaRPr>
          </a:p>
        </p:txBody>
      </p:sp>
    </p:spTree>
    <p:custDataLst>
      <p:tags r:id="rId1"/>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工作总结</a:t>
            </a:r>
            <a:r>
              <a:rPr lang="en-US" altLang="zh-CN"/>
              <a:t>:</a:t>
            </a:r>
            <a:endParaRPr lang="en-US" altLang="zh-CN"/>
          </a:p>
        </p:txBody>
      </p:sp>
      <p:sp>
        <p:nvSpPr>
          <p:cNvPr id="3" name="内容占位符 2"/>
          <p:cNvSpPr>
            <a:spLocks noGrp="1"/>
          </p:cNvSpPr>
          <p:nvPr>
            <p:ph idx="1"/>
          </p:nvPr>
        </p:nvSpPr>
        <p:spPr>
          <a:xfrm>
            <a:off x="608330" y="1490345"/>
            <a:ext cx="11285220" cy="4759325"/>
          </a:xfrm>
        </p:spPr>
        <p:txBody>
          <a:bodyPr>
            <a:normAutofit lnSpcReduction="10000"/>
          </a:bodyPr>
          <a:p>
            <a:r>
              <a:t>数据预处理</a:t>
            </a:r>
          </a:p>
          <a:p>
            <a:pPr lvl="1"/>
            <a:r>
              <a:t>探索性数据分析（</a:t>
            </a:r>
            <a:r>
              <a:rPr lang="en-US" altLang="zh-CN"/>
              <a:t>ECGclock</a:t>
            </a:r>
            <a:r>
              <a:t>、扇区</a:t>
            </a:r>
            <a:r>
              <a:rPr lang="en-US" altLang="zh-CN"/>
              <a:t>)</a:t>
            </a:r>
            <a:endParaRPr lang="en-US" altLang="zh-CN"/>
          </a:p>
          <a:p>
            <a:r>
              <a:t>特征工程</a:t>
            </a:r>
          </a:p>
          <a:p>
            <a:pPr lvl="1"/>
            <a:r>
              <a:t>多级特征（</a:t>
            </a:r>
            <a:r>
              <a:rPr lang="en-US" altLang="zh-CN"/>
              <a:t>MINA</a:t>
            </a:r>
            <a:r>
              <a:t>）、多类特征（</a:t>
            </a:r>
            <a:r>
              <a:rPr lang="en-US" altLang="zh-CN"/>
              <a:t>ENCASE</a:t>
            </a:r>
            <a:r>
              <a:t>）、病人级</a:t>
            </a:r>
            <a:r>
              <a:rPr lang="en-US" altLang="zh-CN"/>
              <a:t>ECGprofile</a:t>
            </a:r>
            <a:endParaRPr lang="en-US" altLang="zh-CN"/>
          </a:p>
          <a:p>
            <a:r>
              <a:t>分类模型</a:t>
            </a:r>
          </a:p>
          <a:p>
            <a:pPr lvl="1"/>
            <a:r>
              <a:rPr lang="en-US" altLang="zh-CN"/>
              <a:t>CNN</a:t>
            </a:r>
            <a:r>
              <a:t>、</a:t>
            </a:r>
            <a:r>
              <a:rPr lang="en-US" altLang="zh-CN"/>
              <a:t>XGBoost</a:t>
            </a:r>
            <a:endParaRPr lang="en-US" altLang="zh-CN"/>
          </a:p>
          <a:p>
            <a:r>
              <a:t>可解释性</a:t>
            </a:r>
          </a:p>
          <a:p>
            <a:pPr lvl="1"/>
            <a:r>
              <a:t>内在可解释性（模型行为）、事后可解释性（数据子集、特征集</a:t>
            </a:r>
            <a:r>
              <a:rPr lang="en-US" altLang="zh-CN"/>
              <a:t>)</a:t>
            </a:r>
            <a:endParaRPr lang="en-US" altLang="zh-CN"/>
          </a:p>
          <a:p>
            <a:r>
              <a:t>可视分析</a:t>
            </a:r>
          </a:p>
          <a:p>
            <a:pPr lvl="1"/>
            <a:r>
              <a:t>数据可视化分析</a:t>
            </a:r>
            <a:r>
              <a:rPr lang="en-US" altLang="zh-CN"/>
              <a:t>(what-if tool)</a:t>
            </a:r>
            <a:r>
              <a:t>、模型可视化分析</a:t>
            </a:r>
            <a:r>
              <a:rPr lang="en-US" altLang="zh-CN"/>
              <a:t>(</a:t>
            </a:r>
            <a:r>
              <a:t>模型</a:t>
            </a:r>
            <a:r>
              <a:t>理解：</a:t>
            </a:r>
            <a:r>
              <a:rPr lang="en-US" altLang="zh-CN"/>
              <a:t>CNNvis</a:t>
            </a:r>
            <a:r>
              <a:t>、</a:t>
            </a:r>
            <a:r>
              <a:rPr lang="en-US" altLang="zh-CN"/>
              <a:t>BOOSTvis,</a:t>
            </a:r>
            <a:r>
              <a:t>调试优化：</a:t>
            </a:r>
            <a:r>
              <a:rPr lang="en-US" altLang="zh-CN"/>
              <a:t>Manifold)</a:t>
            </a:r>
            <a:r>
              <a:t>、交互式可视分析（</a:t>
            </a:r>
            <a:r>
              <a:rPr lang="en-US" altLang="zh-CN"/>
              <a:t>ECGlens</a:t>
            </a:r>
            <a:r>
              <a:t>）</a:t>
            </a:r>
          </a:p>
          <a:p/>
          <a:p/>
        </p:txBody>
      </p:sp>
    </p:spTree>
    <p:custDataLst>
      <p:tags r:id="rId1"/>
    </p:custData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223080" y="466795"/>
            <a:ext cx="10969200" cy="705600"/>
          </a:xfrm>
        </p:spPr>
        <p:txBody>
          <a:bodyPr/>
          <a:p>
            <a:r>
              <a:rPr lang="en-US" altLang="zh-CN"/>
              <a:t>WorkFlow</a:t>
            </a:r>
            <a:endParaRPr lang="en-US" altLang="zh-CN"/>
          </a:p>
        </p:txBody>
      </p:sp>
      <p:pic>
        <p:nvPicPr>
          <p:cNvPr id="4" name="内容占位符 3"/>
          <p:cNvPicPr>
            <a:picLocks noChangeAspect="1"/>
          </p:cNvPicPr>
          <p:nvPr>
            <p:ph idx="1"/>
          </p:nvPr>
        </p:nvPicPr>
        <p:blipFill>
          <a:blip r:embed="rId1"/>
          <a:stretch>
            <a:fillRect/>
          </a:stretch>
        </p:blipFill>
        <p:spPr>
          <a:xfrm>
            <a:off x="1124585" y="1497330"/>
            <a:ext cx="3971925" cy="4953000"/>
          </a:xfrm>
          <a:prstGeom prst="rect">
            <a:avLst/>
          </a:prstGeom>
        </p:spPr>
      </p:pic>
      <p:sp>
        <p:nvSpPr>
          <p:cNvPr id="5" name="文本框 4"/>
          <p:cNvSpPr txBox="1"/>
          <p:nvPr/>
        </p:nvSpPr>
        <p:spPr>
          <a:xfrm>
            <a:off x="6033135" y="542290"/>
            <a:ext cx="5331460" cy="5908040"/>
          </a:xfrm>
          <a:prstGeom prst="rect">
            <a:avLst/>
          </a:prstGeom>
          <a:noFill/>
        </p:spPr>
        <p:txBody>
          <a:bodyPr wrap="square" rtlCol="0" anchor="t">
            <a:spAutoFit/>
          </a:bodyPr>
          <a:p>
            <a:pPr fontAlgn="auto">
              <a:lnSpc>
                <a:spcPct val="150000"/>
              </a:lnSpc>
            </a:pPr>
            <a:r>
              <a:rPr lang="en-US" altLang="zh-CN"/>
              <a:t>ECG</a:t>
            </a:r>
            <a:r>
              <a:rPr lang="zh-CN" altLang="en-US"/>
              <a:t>AI的工作流程 </a:t>
            </a:r>
            <a:r>
              <a:rPr lang="en-US" altLang="zh-CN"/>
              <a:t>:</a:t>
            </a:r>
            <a:endParaRPr lang="zh-CN" altLang="en-US"/>
          </a:p>
          <a:p>
            <a:pPr fontAlgn="auto">
              <a:lnSpc>
                <a:spcPct val="150000"/>
              </a:lnSpc>
            </a:pPr>
            <a:endParaRPr lang="zh-CN" altLang="en-US"/>
          </a:p>
          <a:p>
            <a:pPr fontAlgn="auto">
              <a:lnSpc>
                <a:spcPct val="150000"/>
              </a:lnSpc>
            </a:pPr>
            <a:r>
              <a:rPr lang="zh-CN" altLang="en-US"/>
              <a:t>包括训练一个心电图</a:t>
            </a:r>
            <a:r>
              <a:rPr lang="zh-CN" altLang="en-US">
                <a:solidFill>
                  <a:srgbClr val="FF0000"/>
                </a:solidFill>
              </a:rPr>
              <a:t>分割模型</a:t>
            </a:r>
            <a:r>
              <a:rPr lang="zh-CN" altLang="en-US"/>
              <a:t>，并使用一组选定的心电图</a:t>
            </a:r>
            <a:r>
              <a:rPr lang="zh-CN" altLang="en-US">
                <a:solidFill>
                  <a:srgbClr val="FF0000"/>
                </a:solidFill>
              </a:rPr>
              <a:t>训练可解释的模型</a:t>
            </a:r>
            <a:r>
              <a:rPr lang="zh-CN" altLang="en-US"/>
              <a:t>，以估计心脏结构和功能，检测和跟踪疾病。与GE-MUSE系统测量值的一致性被用来验证分割以及分割质量的过滤器。用于各种任务的心电图数量在括号内表示。对于疾病检测，用斜线分隔病例数和对照心电图。曲线矩形表示训练数据；椭圆表示算法；标准矩形表示其他数据类型。</a:t>
            </a:r>
            <a:endParaRPr lang="zh-CN" altLang="en-US"/>
          </a:p>
          <a:p>
            <a:pPr fontAlgn="auto">
              <a:lnSpc>
                <a:spcPct val="150000"/>
              </a:lnSpc>
            </a:pPr>
            <a:r>
              <a:rPr lang="zh-CN" altLang="en-US"/>
              <a:t>CNN显示卷积神经网络；HCM，肥厚性心肌病；HMM，隐马尔可夫模型；MVP，二尖瓣脱垂；NSR，正常窦性心律；PAH，肺动脉高压；LA，左心房；LV，左心室</a:t>
            </a:r>
            <a:endParaRPr lang="zh-CN" altLang="en-US"/>
          </a:p>
        </p:txBody>
      </p:sp>
    </p:spTree>
    <p:custDataLst>
      <p:tags r:id="rId2"/>
    </p:custData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49700" y="532835"/>
            <a:ext cx="10969200" cy="705600"/>
          </a:xfrm>
        </p:spPr>
        <p:txBody>
          <a:bodyPr/>
          <a:p>
            <a:r>
              <a:rPr lang="en-US" altLang="zh-CN"/>
              <a:t>Architecture</a:t>
            </a:r>
            <a:endParaRPr lang="en-US" altLang="zh-CN"/>
          </a:p>
        </p:txBody>
      </p:sp>
      <p:pic>
        <p:nvPicPr>
          <p:cNvPr id="4" name="内容占位符 3"/>
          <p:cNvPicPr>
            <a:picLocks noChangeAspect="1"/>
          </p:cNvPicPr>
          <p:nvPr>
            <p:ph idx="1"/>
          </p:nvPr>
        </p:nvPicPr>
        <p:blipFill>
          <a:blip r:embed="rId1"/>
          <a:stretch>
            <a:fillRect/>
          </a:stretch>
        </p:blipFill>
        <p:spPr>
          <a:xfrm>
            <a:off x="942340" y="1520825"/>
            <a:ext cx="3418840" cy="4759325"/>
          </a:xfrm>
          <a:prstGeom prst="rect">
            <a:avLst/>
          </a:prstGeom>
        </p:spPr>
      </p:pic>
      <p:sp>
        <p:nvSpPr>
          <p:cNvPr id="5" name="文本框 4"/>
          <p:cNvSpPr txBox="1"/>
          <p:nvPr/>
        </p:nvSpPr>
        <p:spPr>
          <a:xfrm>
            <a:off x="5157470" y="1738630"/>
            <a:ext cx="5676900" cy="3830955"/>
          </a:xfrm>
          <a:prstGeom prst="rect">
            <a:avLst/>
          </a:prstGeom>
          <a:noFill/>
        </p:spPr>
        <p:txBody>
          <a:bodyPr wrap="square" rtlCol="0" anchor="t">
            <a:spAutoFit/>
          </a:bodyPr>
          <a:p>
            <a:pPr fontAlgn="auto">
              <a:lnSpc>
                <a:spcPct val="150000"/>
              </a:lnSpc>
            </a:pPr>
            <a:r>
              <a:rPr lang="zh-CN" altLang="en-US"/>
              <a:t>A、 用于心电信号分割的卷积神经网络结构。灰色矩形表示具有下列尺寸的层。每层的符号表示输入的大小（例如，最初为2000ms）由引线的数量（如12）通过滤波器的数量来表示。过滤器的大小在矩形体中指定。</a:t>
            </a:r>
            <a:endParaRPr lang="zh-CN" altLang="en-US"/>
          </a:p>
          <a:p>
            <a:pPr fontAlgn="auto">
              <a:lnSpc>
                <a:spcPct val="150000"/>
              </a:lnSpc>
            </a:pPr>
            <a:r>
              <a:rPr lang="zh-CN" altLang="en-US"/>
              <a:t>B、 基于卷积神经网络（CNN）分割后的隐马尔可夫模型（HMM）结构。灰色框表示ECG中按顺序遍历的状态。</a:t>
            </a:r>
            <a:endParaRPr lang="zh-CN" altLang="en-US"/>
          </a:p>
          <a:p>
            <a:pPr fontAlgn="auto">
              <a:lnSpc>
                <a:spcPct val="150000"/>
              </a:lnSpc>
            </a:pPr>
            <a:r>
              <a:rPr lang="zh-CN" altLang="en-US"/>
              <a:t>C、 ECG的CNN-HMM输出示例。基于CNN-HMM的类如下图所示。ST波和T波已合并。</a:t>
            </a:r>
            <a:endParaRPr lang="zh-CN" altLang="en-US"/>
          </a:p>
        </p:txBody>
      </p:sp>
    </p:spTree>
    <p:custDataLst>
      <p:tags r:id="rId2"/>
    </p:custData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223080" y="623005"/>
            <a:ext cx="10969200" cy="705600"/>
          </a:xfrm>
        </p:spPr>
        <p:txBody>
          <a:bodyPr/>
          <a:p>
            <a:r>
              <a:rPr lang="zh-CN" altLang="en-US"/>
              <a:t>RESULTS</a:t>
            </a:r>
            <a:endParaRPr lang="zh-CN" altLang="en-US"/>
          </a:p>
        </p:txBody>
      </p:sp>
      <p:pic>
        <p:nvPicPr>
          <p:cNvPr id="5" name="图片 4"/>
          <p:cNvPicPr>
            <a:picLocks noChangeAspect="1"/>
          </p:cNvPicPr>
          <p:nvPr/>
        </p:nvPicPr>
        <p:blipFill>
          <a:blip r:embed="rId1"/>
          <a:stretch>
            <a:fillRect/>
          </a:stretch>
        </p:blipFill>
        <p:spPr>
          <a:xfrm>
            <a:off x="1228725" y="2183765"/>
            <a:ext cx="4181475" cy="2762250"/>
          </a:xfrm>
          <a:prstGeom prst="rect">
            <a:avLst/>
          </a:prstGeom>
        </p:spPr>
      </p:pic>
      <p:pic>
        <p:nvPicPr>
          <p:cNvPr id="6" name="图片 5"/>
          <p:cNvPicPr>
            <a:picLocks noChangeAspect="1"/>
          </p:cNvPicPr>
          <p:nvPr/>
        </p:nvPicPr>
        <p:blipFill>
          <a:blip r:embed="rId2"/>
          <a:stretch>
            <a:fillRect/>
          </a:stretch>
        </p:blipFill>
        <p:spPr>
          <a:xfrm>
            <a:off x="6026785" y="1430020"/>
            <a:ext cx="5324475" cy="5114925"/>
          </a:xfrm>
          <a:prstGeom prst="rect">
            <a:avLst/>
          </a:prstGeom>
        </p:spPr>
      </p:pic>
      <p:sp>
        <p:nvSpPr>
          <p:cNvPr id="7" name="文本框 6"/>
          <p:cNvSpPr txBox="1"/>
          <p:nvPr/>
        </p:nvSpPr>
        <p:spPr>
          <a:xfrm>
            <a:off x="1344930" y="5349240"/>
            <a:ext cx="3949065" cy="645160"/>
          </a:xfrm>
          <a:prstGeom prst="rect">
            <a:avLst/>
          </a:prstGeom>
          <a:noFill/>
        </p:spPr>
        <p:txBody>
          <a:bodyPr wrap="square" rtlCol="0" anchor="t">
            <a:spAutoFit/>
          </a:bodyPr>
          <a:p>
            <a:r>
              <a:rPr lang="zh-CN" altLang="en-US"/>
              <a:t>Validation of ecgAI Machine LearningBased ECG Segmentation</a:t>
            </a:r>
            <a:endParaRPr lang="zh-CN" altLang="en-US"/>
          </a:p>
        </p:txBody>
      </p:sp>
    </p:spTree>
    <p:custDataLst>
      <p:tags r:id="rId3"/>
    </p:custData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109415" y="487750"/>
            <a:ext cx="10969200" cy="705600"/>
          </a:xfrm>
        </p:spPr>
        <p:txBody>
          <a:bodyPr/>
          <a:p>
            <a:r>
              <a:rPr lang="zh-CN" altLang="en-US"/>
              <a:t> Performance</a:t>
            </a:r>
            <a:endParaRPr lang="zh-CN" altLang="en-US"/>
          </a:p>
        </p:txBody>
      </p:sp>
      <p:pic>
        <p:nvPicPr>
          <p:cNvPr id="4" name="内容占位符 3"/>
          <p:cNvPicPr>
            <a:picLocks noChangeAspect="1"/>
          </p:cNvPicPr>
          <p:nvPr>
            <p:ph idx="1"/>
          </p:nvPr>
        </p:nvPicPr>
        <p:blipFill>
          <a:blip r:embed="rId1"/>
          <a:stretch>
            <a:fillRect/>
          </a:stretch>
        </p:blipFill>
        <p:spPr>
          <a:xfrm>
            <a:off x="7599045" y="1544320"/>
            <a:ext cx="3239135" cy="5146675"/>
          </a:xfrm>
          <a:prstGeom prst="rect">
            <a:avLst/>
          </a:prstGeom>
        </p:spPr>
      </p:pic>
      <p:pic>
        <p:nvPicPr>
          <p:cNvPr id="5" name="图片 4"/>
          <p:cNvPicPr>
            <a:picLocks noChangeAspect="1"/>
          </p:cNvPicPr>
          <p:nvPr/>
        </p:nvPicPr>
        <p:blipFill>
          <a:blip r:embed="rId2"/>
          <a:stretch>
            <a:fillRect/>
          </a:stretch>
        </p:blipFill>
        <p:spPr>
          <a:xfrm>
            <a:off x="1109345" y="1469390"/>
            <a:ext cx="4962525" cy="5295900"/>
          </a:xfrm>
          <a:prstGeom prst="rect">
            <a:avLst/>
          </a:prstGeom>
        </p:spPr>
      </p:pic>
    </p:spTree>
    <p:custDataLst>
      <p:tags r:id="rId3"/>
    </p:custData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319905" y="2886710"/>
            <a:ext cx="4345305" cy="705485"/>
          </a:xfrm>
        </p:spPr>
        <p:txBody>
          <a:bodyPr/>
          <a:p>
            <a:r>
              <a:rPr lang="en-US" altLang="zh-CN"/>
              <a:t>thanks!</a:t>
            </a:r>
            <a:endParaRPr lang="en-US" altLang="zh-CN"/>
          </a:p>
        </p:txBody>
      </p:sp>
    </p:spTree>
    <p:custDataLst>
      <p:tags r:id="rId1"/>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47745" y="503625"/>
            <a:ext cx="10969200" cy="705600"/>
          </a:xfrm>
        </p:spPr>
        <p:txBody>
          <a:bodyPr/>
          <a:p>
            <a:r>
              <a:rPr>
                <a:sym typeface="+mn-ea"/>
              </a:rPr>
              <a:t>探索性数据分析（</a:t>
            </a:r>
            <a:r>
              <a:rPr lang="en-US" altLang="zh-CN">
                <a:sym typeface="+mn-ea"/>
              </a:rPr>
              <a:t>ECGclock)</a:t>
            </a:r>
            <a:endParaRPr lang="zh-CN" altLang="en-US"/>
          </a:p>
        </p:txBody>
      </p:sp>
      <p:sp>
        <p:nvSpPr>
          <p:cNvPr id="4" name="Text Box 2"/>
          <p:cNvSpPr txBox="1"/>
          <p:nvPr/>
        </p:nvSpPr>
        <p:spPr>
          <a:xfrm>
            <a:off x="2503170" y="6403340"/>
            <a:ext cx="2452370" cy="275590"/>
          </a:xfrm>
          <a:prstGeom prst="rect">
            <a:avLst/>
          </a:prstGeom>
          <a:noFill/>
        </p:spPr>
        <p:txBody>
          <a:bodyPr wrap="square" rtlCol="0">
            <a:spAutoFit/>
          </a:bodyPr>
          <a:p>
            <a:r>
              <a:rPr lang="en-US" sz="1200">
                <a:solidFill>
                  <a:schemeClr val="tx1">
                    <a:lumMod val="75000"/>
                    <a:lumOff val="25000"/>
                  </a:schemeClr>
                </a:solidFill>
                <a:sym typeface="+mn-ea"/>
              </a:rPr>
              <a:t>（4）各类心律失常</a:t>
            </a:r>
            <a:endParaRPr lang="en-US" sz="1200">
              <a:solidFill>
                <a:schemeClr val="tx1">
                  <a:lumMod val="75000"/>
                  <a:lumOff val="25000"/>
                </a:schemeClr>
              </a:solidFill>
              <a:sym typeface="+mn-ea"/>
            </a:endParaRPr>
          </a:p>
        </p:txBody>
      </p:sp>
      <p:sp>
        <p:nvSpPr>
          <p:cNvPr id="17" name="Text Box 11"/>
          <p:cNvSpPr txBox="1"/>
          <p:nvPr/>
        </p:nvSpPr>
        <p:spPr>
          <a:xfrm>
            <a:off x="7845425" y="3261360"/>
            <a:ext cx="2145030" cy="275590"/>
          </a:xfrm>
          <a:prstGeom prst="rect">
            <a:avLst/>
          </a:prstGeom>
          <a:noFill/>
        </p:spPr>
        <p:txBody>
          <a:bodyPr wrap="square" rtlCol="0">
            <a:spAutoFit/>
          </a:bodyPr>
          <a:p>
            <a:r>
              <a:rPr lang="en-US" altLang="en-US" sz="1200">
                <a:solidFill>
                  <a:schemeClr val="tx1">
                    <a:lumMod val="75000"/>
                    <a:lumOff val="25000"/>
                  </a:schemeClr>
                </a:solidFill>
                <a:sym typeface="+mn-ea"/>
              </a:rPr>
              <a:t>（</a:t>
            </a:r>
            <a:r>
              <a:rPr lang="en-US" altLang="en-US" sz="1200">
                <a:solidFill>
                  <a:schemeClr val="tx1">
                    <a:lumMod val="75000"/>
                    <a:lumOff val="25000"/>
                  </a:schemeClr>
                </a:solidFill>
                <a:sym typeface="+mn-ea"/>
              </a:rPr>
              <a:t>3</a:t>
            </a:r>
            <a:r>
              <a:rPr lang="en-US" altLang="en-US" sz="1200">
                <a:solidFill>
                  <a:schemeClr val="tx1">
                    <a:lumMod val="75000"/>
                    <a:lumOff val="25000"/>
                  </a:schemeClr>
                </a:solidFill>
                <a:sym typeface="+mn-ea"/>
              </a:rPr>
              <a:t>）</a:t>
            </a:r>
            <a:r>
              <a:rPr lang="en-US" altLang="en-US" sz="1200">
                <a:solidFill>
                  <a:schemeClr val="tx1">
                    <a:lumMod val="75000"/>
                    <a:lumOff val="25000"/>
                  </a:schemeClr>
                </a:solidFill>
                <a:sym typeface="+mn-ea"/>
              </a:rPr>
              <a:t>整条记录</a:t>
            </a:r>
            <a:r>
              <a:rPr lang="en-US" altLang="en-US" sz="1200">
                <a:solidFill>
                  <a:schemeClr val="tx1">
                    <a:lumMod val="75000"/>
                    <a:lumOff val="25000"/>
                  </a:schemeClr>
                </a:solidFill>
                <a:sym typeface="+mn-ea"/>
              </a:rPr>
              <a:t>分割出的心拍</a:t>
            </a:r>
            <a:endParaRPr lang="en-US" altLang="en-US" sz="1200">
              <a:solidFill>
                <a:schemeClr val="tx1">
                  <a:lumMod val="75000"/>
                  <a:lumOff val="25000"/>
                </a:schemeClr>
              </a:solidFill>
              <a:sym typeface="+mn-ea"/>
            </a:endParaRPr>
          </a:p>
        </p:txBody>
      </p:sp>
      <p:pic>
        <p:nvPicPr>
          <p:cNvPr id="18" name="Picture 9"/>
          <p:cNvPicPr>
            <a:picLocks noChangeAspect="1"/>
          </p:cNvPicPr>
          <p:nvPr>
            <p:custDataLst>
              <p:tags r:id="rId1"/>
            </p:custDataLst>
          </p:nvPr>
        </p:nvPicPr>
        <p:blipFill>
          <a:blip r:embed="rId2"/>
          <a:stretch>
            <a:fillRect/>
          </a:stretch>
        </p:blipFill>
        <p:spPr>
          <a:xfrm>
            <a:off x="1132840" y="3738880"/>
            <a:ext cx="4582160" cy="2475865"/>
          </a:xfrm>
          <a:prstGeom prst="rect">
            <a:avLst/>
          </a:prstGeom>
        </p:spPr>
      </p:pic>
      <p:sp>
        <p:nvSpPr>
          <p:cNvPr id="19" name="Text Box 10"/>
          <p:cNvSpPr txBox="1"/>
          <p:nvPr/>
        </p:nvSpPr>
        <p:spPr>
          <a:xfrm>
            <a:off x="1649730" y="3261360"/>
            <a:ext cx="1207135" cy="275590"/>
          </a:xfrm>
          <a:prstGeom prst="rect">
            <a:avLst/>
          </a:prstGeom>
          <a:noFill/>
        </p:spPr>
        <p:txBody>
          <a:bodyPr wrap="square" rtlCol="0">
            <a:spAutoFit/>
          </a:bodyPr>
          <a:p>
            <a:r>
              <a:rPr lang="en-US" altLang="en-US" sz="1200">
                <a:solidFill>
                  <a:schemeClr val="tx1">
                    <a:lumMod val="75000"/>
                    <a:lumOff val="25000"/>
                  </a:schemeClr>
                </a:solidFill>
                <a:sym typeface="+mn-ea"/>
              </a:rPr>
              <a:t>（</a:t>
            </a:r>
            <a:r>
              <a:rPr lang="en-US" altLang="en-US" sz="1200">
                <a:solidFill>
                  <a:schemeClr val="tx1">
                    <a:lumMod val="75000"/>
                    <a:lumOff val="25000"/>
                  </a:schemeClr>
                </a:solidFill>
                <a:sym typeface="+mn-ea"/>
              </a:rPr>
              <a:t>1</a:t>
            </a:r>
            <a:r>
              <a:rPr lang="en-US" altLang="en-US" sz="1200">
                <a:solidFill>
                  <a:schemeClr val="tx1">
                    <a:lumMod val="75000"/>
                    <a:lumOff val="25000"/>
                  </a:schemeClr>
                </a:solidFill>
                <a:sym typeface="+mn-ea"/>
              </a:rPr>
              <a:t>）</a:t>
            </a:r>
            <a:r>
              <a:rPr lang="en-US" altLang="en-US" sz="1200">
                <a:solidFill>
                  <a:schemeClr val="tx1">
                    <a:lumMod val="75000"/>
                    <a:lumOff val="25000"/>
                  </a:schemeClr>
                </a:solidFill>
                <a:sym typeface="+mn-ea"/>
              </a:rPr>
              <a:t>单</a:t>
            </a:r>
            <a:r>
              <a:rPr lang="en-US" altLang="en-US" sz="1200">
                <a:solidFill>
                  <a:schemeClr val="tx1">
                    <a:lumMod val="75000"/>
                    <a:lumOff val="25000"/>
                  </a:schemeClr>
                </a:solidFill>
              </a:rPr>
              <a:t>个心拍</a:t>
            </a:r>
            <a:endParaRPr lang="en-US" altLang="en-US" sz="1200">
              <a:solidFill>
                <a:schemeClr val="tx1">
                  <a:lumMod val="75000"/>
                  <a:lumOff val="25000"/>
                </a:schemeClr>
              </a:solidFill>
            </a:endParaRPr>
          </a:p>
        </p:txBody>
      </p:sp>
      <p:pic>
        <p:nvPicPr>
          <p:cNvPr id="22" name="Picture 3" descr="Screenshot from 2020-06-11 12-27-48"/>
          <p:cNvPicPr>
            <a:picLocks noChangeAspect="1"/>
          </p:cNvPicPr>
          <p:nvPr>
            <p:custDataLst>
              <p:tags r:id="rId3"/>
            </p:custDataLst>
          </p:nvPr>
        </p:nvPicPr>
        <p:blipFill>
          <a:blip r:embed="rId4"/>
          <a:stretch>
            <a:fillRect/>
          </a:stretch>
        </p:blipFill>
        <p:spPr>
          <a:xfrm>
            <a:off x="4403725" y="1744345"/>
            <a:ext cx="2193290" cy="1411605"/>
          </a:xfrm>
          <a:prstGeom prst="rect">
            <a:avLst/>
          </a:prstGeom>
        </p:spPr>
      </p:pic>
      <p:pic>
        <p:nvPicPr>
          <p:cNvPr id="23" name="Picture 5" descr="Screenshot from 2020-06-11 12-28-24"/>
          <p:cNvPicPr>
            <a:picLocks noChangeAspect="1"/>
          </p:cNvPicPr>
          <p:nvPr>
            <p:custDataLst>
              <p:tags r:id="rId5"/>
            </p:custDataLst>
          </p:nvPr>
        </p:nvPicPr>
        <p:blipFill>
          <a:blip r:embed="rId6"/>
          <a:stretch>
            <a:fillRect/>
          </a:stretch>
        </p:blipFill>
        <p:spPr>
          <a:xfrm>
            <a:off x="7827010" y="1710690"/>
            <a:ext cx="2181225" cy="1445260"/>
          </a:xfrm>
          <a:prstGeom prst="rect">
            <a:avLst/>
          </a:prstGeom>
        </p:spPr>
      </p:pic>
      <p:pic>
        <p:nvPicPr>
          <p:cNvPr id="24" name="Picture 7" descr="Screenshot from 2020-06-11 12-29-17"/>
          <p:cNvPicPr>
            <a:picLocks noChangeAspect="1"/>
          </p:cNvPicPr>
          <p:nvPr>
            <p:custDataLst>
              <p:tags r:id="rId7"/>
            </p:custDataLst>
          </p:nvPr>
        </p:nvPicPr>
        <p:blipFill>
          <a:blip r:embed="rId8"/>
          <a:stretch>
            <a:fillRect/>
          </a:stretch>
        </p:blipFill>
        <p:spPr>
          <a:xfrm>
            <a:off x="1132840" y="1710690"/>
            <a:ext cx="2204085" cy="1478915"/>
          </a:xfrm>
          <a:prstGeom prst="rect">
            <a:avLst/>
          </a:prstGeom>
        </p:spPr>
      </p:pic>
      <p:sp>
        <p:nvSpPr>
          <p:cNvPr id="25" name="Text Box 8"/>
          <p:cNvSpPr txBox="1"/>
          <p:nvPr/>
        </p:nvSpPr>
        <p:spPr>
          <a:xfrm>
            <a:off x="4955540" y="3261360"/>
            <a:ext cx="1207135" cy="275590"/>
          </a:xfrm>
          <a:prstGeom prst="rect">
            <a:avLst/>
          </a:prstGeom>
          <a:noFill/>
        </p:spPr>
        <p:txBody>
          <a:bodyPr wrap="square" rtlCol="0">
            <a:spAutoFit/>
          </a:bodyPr>
          <a:p>
            <a:r>
              <a:rPr lang="en-US" altLang="en-US" sz="1200">
                <a:solidFill>
                  <a:schemeClr val="tx1">
                    <a:lumMod val="75000"/>
                    <a:lumOff val="25000"/>
                  </a:schemeClr>
                </a:solidFill>
                <a:sym typeface="+mn-ea"/>
              </a:rPr>
              <a:t>（</a:t>
            </a:r>
            <a:r>
              <a:rPr lang="en-US" altLang="en-US" sz="1200">
                <a:solidFill>
                  <a:schemeClr val="tx1">
                    <a:lumMod val="75000"/>
                    <a:lumOff val="25000"/>
                  </a:schemeClr>
                </a:solidFill>
                <a:sym typeface="+mn-ea"/>
              </a:rPr>
              <a:t>2</a:t>
            </a:r>
            <a:r>
              <a:rPr lang="en-US" altLang="en-US" sz="1200">
                <a:solidFill>
                  <a:schemeClr val="tx1">
                    <a:lumMod val="75000"/>
                    <a:lumOff val="25000"/>
                  </a:schemeClr>
                </a:solidFill>
                <a:sym typeface="+mn-ea"/>
              </a:rPr>
              <a:t>）</a:t>
            </a:r>
            <a:r>
              <a:rPr lang="en-US" altLang="en-US" sz="1200">
                <a:solidFill>
                  <a:schemeClr val="tx1">
                    <a:lumMod val="75000"/>
                    <a:lumOff val="25000"/>
                  </a:schemeClr>
                </a:solidFill>
                <a:sym typeface="+mn-ea"/>
              </a:rPr>
              <a:t>多</a:t>
            </a:r>
            <a:r>
              <a:rPr lang="en-US" altLang="en-US" sz="1200">
                <a:solidFill>
                  <a:schemeClr val="tx1">
                    <a:lumMod val="75000"/>
                    <a:lumOff val="25000"/>
                  </a:schemeClr>
                </a:solidFill>
              </a:rPr>
              <a:t>个心拍</a:t>
            </a:r>
            <a:endParaRPr lang="en-US" altLang="en-US" sz="1200">
              <a:solidFill>
                <a:schemeClr val="tx1">
                  <a:lumMod val="75000"/>
                  <a:lumOff val="25000"/>
                </a:schemeClr>
              </a:solidFill>
            </a:endParaRPr>
          </a:p>
        </p:txBody>
      </p:sp>
      <p:pic>
        <p:nvPicPr>
          <p:cNvPr id="11" name="Picture 10"/>
          <p:cNvPicPr>
            <a:picLocks noChangeAspect="1"/>
          </p:cNvPicPr>
          <p:nvPr/>
        </p:nvPicPr>
        <p:blipFill>
          <a:blip r:embed="rId9"/>
          <a:stretch>
            <a:fillRect/>
          </a:stretch>
        </p:blipFill>
        <p:spPr>
          <a:xfrm>
            <a:off x="6377940" y="4326255"/>
            <a:ext cx="2362835" cy="1552575"/>
          </a:xfrm>
          <a:prstGeom prst="rect">
            <a:avLst/>
          </a:prstGeom>
        </p:spPr>
      </p:pic>
      <p:pic>
        <p:nvPicPr>
          <p:cNvPr id="9" name="Picture 8"/>
          <p:cNvPicPr>
            <a:picLocks noChangeAspect="1"/>
          </p:cNvPicPr>
          <p:nvPr/>
        </p:nvPicPr>
        <p:blipFill>
          <a:blip r:embed="rId10"/>
          <a:srcRect l="8521" b="-78"/>
          <a:stretch>
            <a:fillRect/>
          </a:stretch>
        </p:blipFill>
        <p:spPr>
          <a:xfrm>
            <a:off x="9166225" y="4326255"/>
            <a:ext cx="2250440" cy="1447165"/>
          </a:xfrm>
          <a:prstGeom prst="rect">
            <a:avLst/>
          </a:prstGeom>
        </p:spPr>
      </p:pic>
    </p:spTree>
    <p:custDataLst>
      <p:tags r:id="rId11"/>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611575" y="325190"/>
            <a:ext cx="10969200" cy="705600"/>
          </a:xfrm>
        </p:spPr>
        <p:txBody>
          <a:bodyPr>
            <a:normAutofit/>
          </a:bodyPr>
          <a:p>
            <a:r>
              <a:rPr>
                <a:sym typeface="+mn-ea"/>
              </a:rPr>
              <a:t>探索性数据分析（</a:t>
            </a:r>
            <a:r>
              <a:rPr lang="en-US" altLang="zh-CN">
                <a:sym typeface="+mn-ea"/>
              </a:rPr>
              <a:t>ECGclock)</a:t>
            </a:r>
            <a:endParaRPr lang="zh-CN" altLang="en-US"/>
          </a:p>
        </p:txBody>
      </p:sp>
      <p:pic>
        <p:nvPicPr>
          <p:cNvPr id="4" name="Picture 1" descr="page6ab-2509426-large"/>
          <p:cNvPicPr>
            <a:picLocks noChangeAspect="1"/>
          </p:cNvPicPr>
          <p:nvPr/>
        </p:nvPicPr>
        <p:blipFill>
          <a:blip r:embed="rId1"/>
          <a:srcRect r="251" b="55537"/>
          <a:stretch>
            <a:fillRect/>
          </a:stretch>
        </p:blipFill>
        <p:spPr>
          <a:xfrm>
            <a:off x="3919220" y="3953510"/>
            <a:ext cx="4352925" cy="2221865"/>
          </a:xfrm>
          <a:prstGeom prst="rect">
            <a:avLst/>
          </a:prstGeom>
        </p:spPr>
      </p:pic>
      <p:sp>
        <p:nvSpPr>
          <p:cNvPr id="5" name="Text Box 2"/>
          <p:cNvSpPr txBox="1"/>
          <p:nvPr/>
        </p:nvSpPr>
        <p:spPr>
          <a:xfrm>
            <a:off x="4930775" y="6410960"/>
            <a:ext cx="2452370" cy="275590"/>
          </a:xfrm>
          <a:prstGeom prst="rect">
            <a:avLst/>
          </a:prstGeom>
          <a:noFill/>
        </p:spPr>
        <p:txBody>
          <a:bodyPr wrap="square" rtlCol="0">
            <a:spAutoFit/>
          </a:bodyPr>
          <a:p>
            <a:r>
              <a:rPr lang="en-US" altLang="en-US" sz="1200">
                <a:solidFill>
                  <a:schemeClr val="tx1">
                    <a:lumMod val="75000"/>
                    <a:lumOff val="25000"/>
                  </a:schemeClr>
                </a:solidFill>
                <a:sym typeface="+mn-ea"/>
              </a:rPr>
              <a:t>（c）健康及LQT患者</a:t>
            </a:r>
            <a:r>
              <a:rPr lang="en-US" sz="1200">
                <a:solidFill>
                  <a:schemeClr val="tx1">
                    <a:lumMod val="75000"/>
                    <a:lumOff val="25000"/>
                  </a:schemeClr>
                </a:solidFill>
                <a:sym typeface="+mn-ea"/>
              </a:rPr>
              <a:t>QTc时钟图</a:t>
            </a:r>
            <a:endParaRPr lang="en-US" sz="1200">
              <a:solidFill>
                <a:schemeClr val="tx1">
                  <a:lumMod val="75000"/>
                  <a:lumOff val="25000"/>
                </a:schemeClr>
              </a:solidFill>
              <a:sym typeface="+mn-ea"/>
            </a:endParaRPr>
          </a:p>
        </p:txBody>
      </p:sp>
      <p:sp>
        <p:nvSpPr>
          <p:cNvPr id="7" name="Text Box 11"/>
          <p:cNvSpPr txBox="1"/>
          <p:nvPr/>
        </p:nvSpPr>
        <p:spPr>
          <a:xfrm>
            <a:off x="824865" y="6410960"/>
            <a:ext cx="2452370" cy="275590"/>
          </a:xfrm>
          <a:prstGeom prst="rect">
            <a:avLst/>
          </a:prstGeom>
          <a:noFill/>
        </p:spPr>
        <p:txBody>
          <a:bodyPr wrap="square" rtlCol="0">
            <a:spAutoFit/>
          </a:bodyPr>
          <a:p>
            <a:r>
              <a:rPr lang="en-US" altLang="en-US" sz="1200">
                <a:solidFill>
                  <a:schemeClr val="tx1">
                    <a:lumMod val="75000"/>
                    <a:lumOff val="25000"/>
                  </a:schemeClr>
                </a:solidFill>
                <a:sym typeface="+mn-ea"/>
              </a:rPr>
              <a:t>（b）女性患者</a:t>
            </a:r>
            <a:r>
              <a:rPr lang="en-US" sz="1200">
                <a:solidFill>
                  <a:schemeClr val="tx1">
                    <a:lumMod val="75000"/>
                    <a:lumOff val="25000"/>
                  </a:schemeClr>
                </a:solidFill>
                <a:sym typeface="+mn-ea"/>
              </a:rPr>
              <a:t>QTc时钟图</a:t>
            </a:r>
            <a:endParaRPr lang="en-US" sz="1200">
              <a:solidFill>
                <a:schemeClr val="tx1">
                  <a:lumMod val="75000"/>
                  <a:lumOff val="25000"/>
                </a:schemeClr>
              </a:solidFill>
              <a:sym typeface="+mn-ea"/>
            </a:endParaRPr>
          </a:p>
        </p:txBody>
      </p:sp>
      <p:pic>
        <p:nvPicPr>
          <p:cNvPr id="8" name="Picture 14" descr="Screenshot from 2019-12-31 17-25-44"/>
          <p:cNvPicPr>
            <a:picLocks noChangeAspect="1"/>
          </p:cNvPicPr>
          <p:nvPr/>
        </p:nvPicPr>
        <p:blipFill>
          <a:blip r:embed="rId2"/>
          <a:stretch>
            <a:fillRect/>
          </a:stretch>
        </p:blipFill>
        <p:spPr>
          <a:xfrm>
            <a:off x="608330" y="4202430"/>
            <a:ext cx="3065780" cy="2118360"/>
          </a:xfrm>
          <a:prstGeom prst="rect">
            <a:avLst/>
          </a:prstGeom>
        </p:spPr>
      </p:pic>
      <p:sp>
        <p:nvSpPr>
          <p:cNvPr id="9" name="Text Box 10"/>
          <p:cNvSpPr txBox="1"/>
          <p:nvPr/>
        </p:nvSpPr>
        <p:spPr>
          <a:xfrm>
            <a:off x="854075" y="3359150"/>
            <a:ext cx="2394585" cy="275590"/>
          </a:xfrm>
          <a:prstGeom prst="rect">
            <a:avLst/>
          </a:prstGeom>
          <a:noFill/>
        </p:spPr>
        <p:txBody>
          <a:bodyPr wrap="square" rtlCol="0">
            <a:spAutoFit/>
          </a:bodyPr>
          <a:p>
            <a:r>
              <a:rPr lang="en-US" altLang="en-US" sz="1200">
                <a:solidFill>
                  <a:schemeClr val="tx1">
                    <a:lumMod val="75000"/>
                    <a:lumOff val="25000"/>
                  </a:schemeClr>
                </a:solidFill>
                <a:sym typeface="+mn-ea"/>
              </a:rPr>
              <a:t>（a）</a:t>
            </a:r>
            <a:r>
              <a:rPr lang="en-US" altLang="en-US" sz="1200">
                <a:solidFill>
                  <a:schemeClr val="tx1">
                    <a:lumMod val="75000"/>
                    <a:lumOff val="25000"/>
                  </a:schemeClr>
                </a:solidFill>
              </a:rPr>
              <a:t>24小时心电时钟图</a:t>
            </a:r>
            <a:endParaRPr lang="en-US" altLang="en-US" sz="1200">
              <a:solidFill>
                <a:schemeClr val="tx1">
                  <a:lumMod val="75000"/>
                  <a:lumOff val="25000"/>
                </a:schemeClr>
              </a:solidFill>
            </a:endParaRPr>
          </a:p>
        </p:txBody>
      </p:sp>
      <p:pic>
        <p:nvPicPr>
          <p:cNvPr id="10" name="Picture 17" descr="Screenshot from 2019-12-31 17-25-27"/>
          <p:cNvPicPr>
            <a:picLocks noChangeAspect="1"/>
          </p:cNvPicPr>
          <p:nvPr/>
        </p:nvPicPr>
        <p:blipFill>
          <a:blip r:embed="rId3"/>
          <a:stretch>
            <a:fillRect/>
          </a:stretch>
        </p:blipFill>
        <p:spPr>
          <a:xfrm>
            <a:off x="622935" y="1204595"/>
            <a:ext cx="2856230" cy="2062480"/>
          </a:xfrm>
          <a:prstGeom prst="rect">
            <a:avLst/>
          </a:prstGeom>
        </p:spPr>
      </p:pic>
      <p:pic>
        <p:nvPicPr>
          <p:cNvPr id="23" name="Picture 22"/>
          <p:cNvPicPr>
            <a:picLocks noChangeAspect="1"/>
          </p:cNvPicPr>
          <p:nvPr/>
        </p:nvPicPr>
        <p:blipFill>
          <a:blip r:embed="rId4"/>
          <a:stretch>
            <a:fillRect/>
          </a:stretch>
        </p:blipFill>
        <p:spPr>
          <a:xfrm>
            <a:off x="4618355" y="1702435"/>
            <a:ext cx="3077210" cy="1564640"/>
          </a:xfrm>
          <a:prstGeom prst="rect">
            <a:avLst/>
          </a:prstGeom>
        </p:spPr>
      </p:pic>
      <p:pic>
        <p:nvPicPr>
          <p:cNvPr id="19" name="Picture 18" descr="Screenshot from 2019-12-31 17-31-53"/>
          <p:cNvPicPr>
            <a:picLocks noChangeAspect="1"/>
          </p:cNvPicPr>
          <p:nvPr/>
        </p:nvPicPr>
        <p:blipFill>
          <a:blip r:embed="rId5"/>
          <a:stretch>
            <a:fillRect/>
          </a:stretch>
        </p:blipFill>
        <p:spPr>
          <a:xfrm>
            <a:off x="8496300" y="2390140"/>
            <a:ext cx="2698750" cy="969010"/>
          </a:xfrm>
          <a:prstGeom prst="rect">
            <a:avLst/>
          </a:prstGeom>
        </p:spPr>
      </p:pic>
      <p:sp>
        <p:nvSpPr>
          <p:cNvPr id="22" name="Text Box 21"/>
          <p:cNvSpPr txBox="1"/>
          <p:nvPr/>
        </p:nvSpPr>
        <p:spPr>
          <a:xfrm>
            <a:off x="7695565" y="1453515"/>
            <a:ext cx="4300220" cy="737235"/>
          </a:xfrm>
          <a:prstGeom prst="rect">
            <a:avLst/>
          </a:prstGeom>
          <a:noFill/>
        </p:spPr>
        <p:txBody>
          <a:bodyPr wrap="square" rtlCol="0" anchor="t">
            <a:spAutoFit/>
          </a:bodyPr>
          <a:p>
            <a:pPr fontAlgn="auto">
              <a:lnSpc>
                <a:spcPct val="150000"/>
              </a:lnSpc>
            </a:pPr>
            <a:r>
              <a:rPr lang="en-US" sz="1400"/>
              <a:t>QT 间期是指 ECG 信号从 QRS 波开始到 T 波结束, </a:t>
            </a:r>
            <a:endParaRPr lang="en-US" sz="1400"/>
          </a:p>
          <a:p>
            <a:pPr fontAlgn="auto">
              <a:lnSpc>
                <a:spcPct val="150000"/>
              </a:lnSpc>
            </a:pPr>
            <a:r>
              <a:rPr lang="en-US" sz="1400"/>
              <a:t>QTc 是正确的 QT 间 期 心 率</a:t>
            </a:r>
            <a:endParaRPr lang="en-US" sz="1400"/>
          </a:p>
        </p:txBody>
      </p:sp>
      <p:pic>
        <p:nvPicPr>
          <p:cNvPr id="6" name="图片 5" descr="5EF9AD08C2F1847783F5DEE1010123B5"/>
          <p:cNvPicPr>
            <a:picLocks noChangeAspect="1"/>
          </p:cNvPicPr>
          <p:nvPr/>
        </p:nvPicPr>
        <p:blipFill>
          <a:blip r:embed="rId6"/>
          <a:srcRect l="887" t="31660" r="36407" b="31515"/>
          <a:stretch>
            <a:fillRect/>
          </a:stretch>
        </p:blipFill>
        <p:spPr>
          <a:xfrm>
            <a:off x="8852535" y="3717925"/>
            <a:ext cx="2577465" cy="2693035"/>
          </a:xfrm>
          <a:prstGeom prst="rect">
            <a:avLst/>
          </a:prstGeom>
        </p:spPr>
      </p:pic>
    </p:spTree>
    <p:custDataLst>
      <p:tags r:id="rId7"/>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608400" y="367100"/>
            <a:ext cx="10969200" cy="705600"/>
          </a:xfrm>
        </p:spPr>
        <p:txBody>
          <a:bodyPr/>
          <a:p>
            <a:r>
              <a:rPr>
                <a:sym typeface="+mn-ea"/>
              </a:rPr>
              <a:t>特征工程</a:t>
            </a:r>
            <a:r>
              <a:rPr lang="en-US" altLang="zh-CN">
                <a:sym typeface="+mn-ea"/>
              </a:rPr>
              <a:t>---</a:t>
            </a:r>
            <a:r>
              <a:rPr>
                <a:sym typeface="+mn-ea"/>
              </a:rPr>
              <a:t>多级特征（</a:t>
            </a:r>
            <a:r>
              <a:rPr lang="en-US" altLang="zh-CN">
                <a:sym typeface="+mn-ea"/>
              </a:rPr>
              <a:t>MINA</a:t>
            </a:r>
            <a:r>
              <a:rPr>
                <a:sym typeface="+mn-ea"/>
              </a:rPr>
              <a:t>）</a:t>
            </a:r>
            <a:endParaRPr>
              <a:sym typeface="+mn-ea"/>
            </a:endParaRPr>
          </a:p>
        </p:txBody>
      </p:sp>
      <p:pic>
        <p:nvPicPr>
          <p:cNvPr id="4" name="Picture 2" descr="Screenshot from 2019-12-30 10-48-49"/>
          <p:cNvPicPr>
            <a:picLocks noChangeAspect="1"/>
          </p:cNvPicPr>
          <p:nvPr/>
        </p:nvPicPr>
        <p:blipFill>
          <a:blip r:embed="rId1"/>
          <a:srcRect l="34586" r="36042" b="443"/>
          <a:stretch>
            <a:fillRect/>
          </a:stretch>
        </p:blipFill>
        <p:spPr>
          <a:xfrm>
            <a:off x="2319655" y="3037840"/>
            <a:ext cx="2335530" cy="1721485"/>
          </a:xfrm>
          <a:prstGeom prst="rect">
            <a:avLst/>
          </a:prstGeom>
        </p:spPr>
      </p:pic>
      <p:pic>
        <p:nvPicPr>
          <p:cNvPr id="6" name="Picture 5" descr="Screenshot from 2019-12-30 10-48-49"/>
          <p:cNvPicPr>
            <a:picLocks noChangeAspect="1"/>
          </p:cNvPicPr>
          <p:nvPr/>
        </p:nvPicPr>
        <p:blipFill>
          <a:blip r:embed="rId1"/>
          <a:srcRect l="63339" b="343"/>
          <a:stretch>
            <a:fillRect/>
          </a:stretch>
        </p:blipFill>
        <p:spPr>
          <a:xfrm>
            <a:off x="2223135" y="4895215"/>
            <a:ext cx="2527935" cy="1494155"/>
          </a:xfrm>
          <a:prstGeom prst="rect">
            <a:avLst/>
          </a:prstGeom>
        </p:spPr>
      </p:pic>
      <p:sp>
        <p:nvSpPr>
          <p:cNvPr id="8" name="Text Box 7"/>
          <p:cNvSpPr txBox="1"/>
          <p:nvPr/>
        </p:nvSpPr>
        <p:spPr>
          <a:xfrm>
            <a:off x="608330" y="5295900"/>
            <a:ext cx="1317625" cy="306705"/>
          </a:xfrm>
          <a:prstGeom prst="rect">
            <a:avLst/>
          </a:prstGeom>
          <a:noFill/>
        </p:spPr>
        <p:txBody>
          <a:bodyPr wrap="square" rtlCol="0">
            <a:spAutoFit/>
          </a:bodyPr>
          <a:p>
            <a:pPr algn="ctr"/>
            <a:r>
              <a:rPr lang="en-US" altLang="en-US" sz="1400">
                <a:solidFill>
                  <a:schemeClr val="tx1">
                    <a:lumMod val="75000"/>
                    <a:lumOff val="25000"/>
                  </a:schemeClr>
                </a:solidFill>
                <a:effectLst>
                  <a:outerShdw blurRad="38100" dist="25400" dir="5400000" algn="ctr" rotWithShape="0">
                    <a:srgbClr val="6E747A">
                      <a:alpha val="43000"/>
                    </a:srgbClr>
                  </a:outerShdw>
                </a:effectLst>
                <a:sym typeface="+mn-ea"/>
              </a:rPr>
              <a:t> (c) 频率</a:t>
            </a:r>
            <a:r>
              <a:rPr lang="zh-CN" altLang="en-US" sz="1400">
                <a:solidFill>
                  <a:schemeClr val="tx1">
                    <a:lumMod val="75000"/>
                    <a:lumOff val="25000"/>
                  </a:schemeClr>
                </a:solidFill>
                <a:effectLst>
                  <a:outerShdw blurRad="38100" dist="25400" dir="5400000" algn="ctr" rotWithShape="0">
                    <a:srgbClr val="6E747A">
                      <a:alpha val="43000"/>
                    </a:srgbClr>
                  </a:outerShdw>
                </a:effectLst>
                <a:sym typeface="+mn-ea"/>
              </a:rPr>
              <a:t>特征</a:t>
            </a:r>
            <a:r>
              <a:rPr lang="en-US" altLang="en-US" sz="1400">
                <a:solidFill>
                  <a:schemeClr val="tx1">
                    <a:lumMod val="75000"/>
                    <a:lumOff val="25000"/>
                  </a:schemeClr>
                </a:solidFill>
                <a:effectLst>
                  <a:outerShdw blurRad="38100" dist="25400" dir="5400000" algn="ctr" rotWithShape="0">
                    <a:srgbClr val="6E747A">
                      <a:alpha val="43000"/>
                    </a:srgbClr>
                  </a:outerShdw>
                </a:effectLst>
              </a:rPr>
              <a:t>             </a:t>
            </a:r>
            <a:endParaRPr lang="en-US" altLang="en-US" sz="1400">
              <a:solidFill>
                <a:schemeClr val="tx1">
                  <a:lumMod val="75000"/>
                  <a:lumOff val="25000"/>
                </a:schemeClr>
              </a:solidFill>
              <a:effectLst>
                <a:outerShdw blurRad="38100" dist="25400" dir="5400000" algn="ctr" rotWithShape="0">
                  <a:srgbClr val="6E747A">
                    <a:alpha val="43000"/>
                  </a:srgbClr>
                </a:outerShdw>
              </a:effectLst>
            </a:endParaRPr>
          </a:p>
        </p:txBody>
      </p:sp>
      <p:pic>
        <p:nvPicPr>
          <p:cNvPr id="10" name="Picture 1" descr="Screenshot from 2019-12-30 10-48-49"/>
          <p:cNvPicPr>
            <a:picLocks noChangeAspect="1"/>
          </p:cNvPicPr>
          <p:nvPr/>
        </p:nvPicPr>
        <p:blipFill>
          <a:blip r:embed="rId1"/>
          <a:srcRect r="65503" b="-1385"/>
          <a:stretch>
            <a:fillRect/>
          </a:stretch>
        </p:blipFill>
        <p:spPr>
          <a:xfrm>
            <a:off x="2070735" y="1297305"/>
            <a:ext cx="2583815" cy="1651000"/>
          </a:xfrm>
          <a:prstGeom prst="rect">
            <a:avLst/>
          </a:prstGeom>
        </p:spPr>
      </p:pic>
      <p:sp>
        <p:nvSpPr>
          <p:cNvPr id="11" name="Text Box 3"/>
          <p:cNvSpPr txBox="1"/>
          <p:nvPr/>
        </p:nvSpPr>
        <p:spPr>
          <a:xfrm>
            <a:off x="608330" y="1969135"/>
            <a:ext cx="1317625" cy="306705"/>
          </a:xfrm>
          <a:prstGeom prst="rect">
            <a:avLst/>
          </a:prstGeom>
          <a:noFill/>
        </p:spPr>
        <p:txBody>
          <a:bodyPr wrap="square" rtlCol="0">
            <a:spAutoFit/>
          </a:bodyPr>
          <a:p>
            <a:pPr algn="ctr"/>
            <a:r>
              <a:rPr lang="en-US" altLang="en-US" sz="1400">
                <a:solidFill>
                  <a:schemeClr val="tx1">
                    <a:lumMod val="75000"/>
                    <a:lumOff val="25000"/>
                  </a:schemeClr>
                </a:solidFill>
                <a:effectLst>
                  <a:outerShdw blurRad="38100" dist="25400" dir="5400000" algn="ctr" rotWithShape="0">
                    <a:srgbClr val="6E747A">
                      <a:alpha val="43000"/>
                    </a:srgbClr>
                  </a:outerShdw>
                </a:effectLst>
                <a:sym typeface="+mn-ea"/>
              </a:rPr>
              <a:t> (a) </a:t>
            </a:r>
            <a:r>
              <a:rPr lang="en-US" altLang="en-US" sz="1400">
                <a:solidFill>
                  <a:schemeClr val="tx1">
                    <a:lumMod val="75000"/>
                    <a:lumOff val="25000"/>
                  </a:schemeClr>
                </a:solidFill>
                <a:effectLst>
                  <a:outerShdw blurRad="38100" dist="25400" dir="5400000" algn="ctr" rotWithShape="0">
                    <a:srgbClr val="6E747A">
                      <a:alpha val="43000"/>
                    </a:srgbClr>
                  </a:outerShdw>
                </a:effectLst>
              </a:rPr>
              <a:t>节拍</a:t>
            </a:r>
            <a:r>
              <a:rPr lang="zh-CN" altLang="en-US" sz="1400">
                <a:solidFill>
                  <a:schemeClr val="tx1">
                    <a:lumMod val="75000"/>
                    <a:lumOff val="25000"/>
                  </a:schemeClr>
                </a:solidFill>
                <a:effectLst>
                  <a:outerShdw blurRad="38100" dist="25400" dir="5400000" algn="ctr" rotWithShape="0">
                    <a:srgbClr val="6E747A">
                      <a:alpha val="43000"/>
                    </a:srgbClr>
                  </a:outerShdw>
                </a:effectLst>
              </a:rPr>
              <a:t>特征</a:t>
            </a:r>
            <a:r>
              <a:rPr lang="en-US" altLang="en-US" sz="1400">
                <a:solidFill>
                  <a:schemeClr val="tx1">
                    <a:lumMod val="75000"/>
                    <a:lumOff val="25000"/>
                  </a:schemeClr>
                </a:solidFill>
                <a:effectLst>
                  <a:outerShdw blurRad="38100" dist="25400" dir="5400000" algn="ctr" rotWithShape="0">
                    <a:srgbClr val="6E747A">
                      <a:alpha val="43000"/>
                    </a:srgbClr>
                  </a:outerShdw>
                </a:effectLst>
              </a:rPr>
              <a:t>             </a:t>
            </a:r>
            <a:endParaRPr lang="en-US" altLang="en-US" sz="1400">
              <a:solidFill>
                <a:schemeClr val="tx1">
                  <a:lumMod val="75000"/>
                  <a:lumOff val="25000"/>
                </a:schemeClr>
              </a:solidFill>
              <a:effectLst>
                <a:outerShdw blurRad="38100" dist="25400" dir="5400000" algn="ctr" rotWithShape="0">
                  <a:srgbClr val="6E747A">
                    <a:alpha val="43000"/>
                  </a:srgbClr>
                </a:outerShdw>
              </a:effectLst>
            </a:endParaRPr>
          </a:p>
        </p:txBody>
      </p:sp>
      <p:sp>
        <p:nvSpPr>
          <p:cNvPr id="12" name="Text Box 6"/>
          <p:cNvSpPr txBox="1"/>
          <p:nvPr/>
        </p:nvSpPr>
        <p:spPr>
          <a:xfrm>
            <a:off x="608330" y="3632200"/>
            <a:ext cx="1317625" cy="306705"/>
          </a:xfrm>
          <a:prstGeom prst="rect">
            <a:avLst/>
          </a:prstGeom>
          <a:noFill/>
        </p:spPr>
        <p:txBody>
          <a:bodyPr wrap="square" rtlCol="0">
            <a:spAutoFit/>
          </a:bodyPr>
          <a:p>
            <a:pPr algn="ctr"/>
            <a:r>
              <a:rPr lang="en-US" altLang="en-US" sz="1400">
                <a:solidFill>
                  <a:schemeClr val="tx1">
                    <a:lumMod val="75000"/>
                    <a:lumOff val="25000"/>
                  </a:schemeClr>
                </a:solidFill>
                <a:effectLst>
                  <a:outerShdw blurRad="38100" dist="25400" dir="5400000" algn="ctr" rotWithShape="0">
                    <a:srgbClr val="6E747A">
                      <a:alpha val="43000"/>
                    </a:srgbClr>
                  </a:outerShdw>
                </a:effectLst>
                <a:sym typeface="+mn-ea"/>
              </a:rPr>
              <a:t> (b) 节奏</a:t>
            </a:r>
            <a:r>
              <a:rPr lang="zh-CN" altLang="en-US" sz="1400">
                <a:solidFill>
                  <a:schemeClr val="tx1">
                    <a:lumMod val="75000"/>
                    <a:lumOff val="25000"/>
                  </a:schemeClr>
                </a:solidFill>
                <a:effectLst>
                  <a:outerShdw blurRad="38100" dist="25400" dir="5400000" algn="ctr" rotWithShape="0">
                    <a:srgbClr val="6E747A">
                      <a:alpha val="43000"/>
                    </a:srgbClr>
                  </a:outerShdw>
                </a:effectLst>
                <a:sym typeface="+mn-ea"/>
              </a:rPr>
              <a:t>特征</a:t>
            </a:r>
            <a:r>
              <a:rPr lang="en-US" altLang="en-US" sz="1400">
                <a:solidFill>
                  <a:schemeClr val="tx1">
                    <a:lumMod val="75000"/>
                    <a:lumOff val="25000"/>
                  </a:schemeClr>
                </a:solidFill>
                <a:effectLst>
                  <a:outerShdw blurRad="38100" dist="25400" dir="5400000" algn="ctr" rotWithShape="0">
                    <a:srgbClr val="6E747A">
                      <a:alpha val="43000"/>
                    </a:srgbClr>
                  </a:outerShdw>
                </a:effectLst>
              </a:rPr>
              <a:t>             </a:t>
            </a:r>
            <a:endParaRPr lang="en-US" altLang="en-US" sz="1400">
              <a:solidFill>
                <a:schemeClr val="tx1">
                  <a:lumMod val="75000"/>
                  <a:lumOff val="25000"/>
                </a:schemeClr>
              </a:solidFill>
              <a:effectLst>
                <a:outerShdw blurRad="38100" dist="25400" dir="5400000" algn="ctr" rotWithShape="0">
                  <a:srgbClr val="6E747A">
                    <a:alpha val="43000"/>
                  </a:srgbClr>
                </a:outerShdw>
              </a:effectLst>
            </a:endParaRPr>
          </a:p>
        </p:txBody>
      </p:sp>
      <p:pic>
        <p:nvPicPr>
          <p:cNvPr id="5" name="图片 4"/>
          <p:cNvPicPr>
            <a:picLocks noChangeAspect="1"/>
          </p:cNvPicPr>
          <p:nvPr/>
        </p:nvPicPr>
        <p:blipFill>
          <a:blip r:embed="rId2"/>
          <a:stretch>
            <a:fillRect/>
          </a:stretch>
        </p:blipFill>
        <p:spPr>
          <a:xfrm>
            <a:off x="5282565" y="4759325"/>
            <a:ext cx="5781675" cy="1733550"/>
          </a:xfrm>
          <a:prstGeom prst="rect">
            <a:avLst/>
          </a:prstGeom>
        </p:spPr>
      </p:pic>
      <p:pic>
        <p:nvPicPr>
          <p:cNvPr id="7" name="图片 6"/>
          <p:cNvPicPr>
            <a:picLocks noChangeAspect="1"/>
          </p:cNvPicPr>
          <p:nvPr/>
        </p:nvPicPr>
        <p:blipFill>
          <a:blip r:embed="rId3"/>
          <a:stretch>
            <a:fillRect/>
          </a:stretch>
        </p:blipFill>
        <p:spPr>
          <a:xfrm>
            <a:off x="5282565" y="1072515"/>
            <a:ext cx="5972175" cy="3286125"/>
          </a:xfrm>
          <a:prstGeom prst="rect">
            <a:avLst/>
          </a:prstGeom>
        </p:spPr>
      </p:pic>
    </p:spTree>
    <p:custDataLst>
      <p:tags r:id="rId4"/>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a:sym typeface="+mn-ea"/>
              </a:rPr>
              <a:t>特征工程</a:t>
            </a:r>
            <a:r>
              <a:rPr lang="en-US" altLang="zh-CN">
                <a:sym typeface="+mn-ea"/>
              </a:rPr>
              <a:t>---</a:t>
            </a:r>
            <a:r>
              <a:rPr>
                <a:sym typeface="+mn-ea"/>
              </a:rPr>
              <a:t>多类特征（</a:t>
            </a:r>
            <a:r>
              <a:rPr lang="en-US" altLang="zh-CN">
                <a:sym typeface="+mn-ea"/>
              </a:rPr>
              <a:t>ENCASE</a:t>
            </a:r>
            <a:r>
              <a:rPr>
                <a:sym typeface="+mn-ea"/>
              </a:rPr>
              <a:t>）</a:t>
            </a:r>
            <a:endParaRPr lang="zh-CN" altLang="en-US"/>
          </a:p>
        </p:txBody>
      </p:sp>
      <p:sp>
        <p:nvSpPr>
          <p:cNvPr id="10" name="文本框 9"/>
          <p:cNvSpPr txBox="1"/>
          <p:nvPr/>
        </p:nvSpPr>
        <p:spPr>
          <a:xfrm>
            <a:off x="713105" y="3858895"/>
            <a:ext cx="10759440" cy="2416175"/>
          </a:xfrm>
          <a:prstGeom prst="rect">
            <a:avLst/>
          </a:prstGeom>
          <a:noFill/>
        </p:spPr>
        <p:txBody>
          <a:bodyPr wrap="square" rtlCol="0" anchor="t">
            <a:spAutoFit/>
          </a:bodyPr>
          <a:p>
            <a:pPr>
              <a:lnSpc>
                <a:spcPct val="120000"/>
              </a:lnSpc>
            </a:pPr>
            <a:r>
              <a:rPr lang="zh-CN" altLang="en-US" dirty="0" smtClean="0">
                <a:solidFill>
                  <a:schemeClr val="tx1">
                    <a:lumMod val="65000"/>
                    <a:lumOff val="35000"/>
                  </a:schemeClr>
                </a:solidFill>
                <a:latin typeface="+mj-lt"/>
                <a:ea typeface="仿宋" panose="02010609060101010101" charset="-122"/>
                <a:cs typeface="+mj-lt"/>
                <a:sym typeface="+mn-ea"/>
              </a:rPr>
              <a:t>特征提取：</a:t>
            </a:r>
            <a:endParaRPr lang="zh-CN" altLang="en-US" dirty="0" smtClean="0">
              <a:solidFill>
                <a:schemeClr val="tx1">
                  <a:lumMod val="65000"/>
                  <a:lumOff val="35000"/>
                </a:schemeClr>
              </a:solidFill>
              <a:latin typeface="+mj-lt"/>
              <a:ea typeface="仿宋" panose="02010609060101010101" charset="-122"/>
              <a:cs typeface="+mj-lt"/>
              <a:sym typeface="+mn-ea"/>
            </a:endParaRPr>
          </a:p>
          <a:p>
            <a:pPr lvl="1">
              <a:lnSpc>
                <a:spcPct val="120000"/>
              </a:lnSpc>
            </a:pPr>
            <a:r>
              <a:rPr lang="en-US" altLang="zh-CN" b="1" dirty="0" smtClean="0">
                <a:solidFill>
                  <a:schemeClr val="tx1">
                    <a:lumMod val="65000"/>
                    <a:lumOff val="35000"/>
                  </a:schemeClr>
                </a:solidFill>
                <a:latin typeface="+mj-lt"/>
                <a:ea typeface="仿宋" panose="02010609060101010101" charset="-122"/>
                <a:cs typeface="+mj-lt"/>
                <a:sym typeface="+mn-ea"/>
              </a:rPr>
              <a:t>•  Expert Feature:</a:t>
            </a:r>
            <a:endParaRPr lang="en-US" altLang="zh-CN" b="1" dirty="0" smtClean="0">
              <a:solidFill>
                <a:schemeClr val="tx1">
                  <a:lumMod val="65000"/>
                  <a:lumOff val="35000"/>
                </a:schemeClr>
              </a:solidFill>
              <a:latin typeface="+mj-lt"/>
              <a:ea typeface="仿宋" panose="02010609060101010101" charset="-122"/>
              <a:cs typeface="+mj-lt"/>
              <a:sym typeface="+mn-ea"/>
            </a:endParaRPr>
          </a:p>
          <a:p>
            <a:pPr marL="1200150" lvl="2" indent="-285750">
              <a:lnSpc>
                <a:spcPct val="120000"/>
              </a:lnSpc>
              <a:buFont typeface="Arial" panose="020B0604020202020204" pitchFamily="34" charset="0"/>
              <a:buChar char="•"/>
            </a:pPr>
            <a:r>
              <a:rPr lang="en-US" altLang="zh-CN" dirty="0" smtClean="0">
                <a:sym typeface="+mn-ea"/>
              </a:rPr>
              <a:t>Statistic features</a:t>
            </a:r>
            <a:endParaRPr lang="zh-CN" dirty="0" smtClean="0">
              <a:sym typeface="+mn-ea"/>
            </a:endParaRPr>
          </a:p>
          <a:p>
            <a:pPr marL="1200150" lvl="2" indent="-285750">
              <a:lnSpc>
                <a:spcPct val="120000"/>
              </a:lnSpc>
              <a:buFont typeface="Arial" panose="020B0604020202020204" pitchFamily="34" charset="0"/>
              <a:buChar char="•"/>
            </a:pPr>
            <a:r>
              <a:rPr lang="en-US" altLang="zh-CN" dirty="0" smtClean="0">
                <a:sym typeface="+mn-ea"/>
              </a:rPr>
              <a:t>Signal procession features</a:t>
            </a:r>
            <a:endParaRPr lang="zh-CN" altLang="en-US" dirty="0" smtClean="0">
              <a:sym typeface="+mn-ea"/>
            </a:endParaRPr>
          </a:p>
          <a:p>
            <a:pPr marL="1200150" lvl="2" indent="-285750">
              <a:lnSpc>
                <a:spcPct val="120000"/>
              </a:lnSpc>
              <a:buFont typeface="Arial" panose="020B0604020202020204" pitchFamily="34" charset="0"/>
              <a:buChar char="•"/>
            </a:pPr>
            <a:r>
              <a:rPr lang="en-US" altLang="zh-CN" dirty="0" smtClean="0">
                <a:sym typeface="+mn-ea"/>
              </a:rPr>
              <a:t>Medical features</a:t>
            </a:r>
            <a:endParaRPr lang="en-US" altLang="zh-CN" dirty="0" smtClean="0">
              <a:solidFill>
                <a:schemeClr val="tx1">
                  <a:lumMod val="65000"/>
                  <a:lumOff val="35000"/>
                </a:schemeClr>
              </a:solidFill>
              <a:latin typeface="+mj-lt"/>
              <a:ea typeface="仿宋" panose="02010609060101010101" charset="-122"/>
              <a:cs typeface="+mj-lt"/>
            </a:endParaRPr>
          </a:p>
          <a:p>
            <a:pPr marL="742950" lvl="1" indent="-285750">
              <a:lnSpc>
                <a:spcPct val="120000"/>
              </a:lnSpc>
            </a:pPr>
            <a:r>
              <a:rPr lang="en-US" altLang="zh-CN" b="1" dirty="0" smtClean="0">
                <a:solidFill>
                  <a:schemeClr val="tx1">
                    <a:lumMod val="65000"/>
                    <a:lumOff val="35000"/>
                  </a:schemeClr>
                </a:solidFill>
                <a:latin typeface="+mj-lt"/>
                <a:ea typeface="仿宋" panose="02010609060101010101" charset="-122"/>
                <a:cs typeface="+mj-lt"/>
                <a:sym typeface="+mn-ea"/>
              </a:rPr>
              <a:t>•  Centerwave Feature</a:t>
            </a:r>
            <a:endParaRPr lang="en-US" altLang="zh-CN" b="1" dirty="0" smtClean="0">
              <a:solidFill>
                <a:schemeClr val="tx1">
                  <a:lumMod val="65000"/>
                  <a:lumOff val="35000"/>
                </a:schemeClr>
              </a:solidFill>
              <a:latin typeface="+mj-lt"/>
              <a:ea typeface="仿宋" panose="02010609060101010101" charset="-122"/>
              <a:cs typeface="+mj-lt"/>
            </a:endParaRPr>
          </a:p>
          <a:p>
            <a:pPr lvl="1">
              <a:lnSpc>
                <a:spcPct val="120000"/>
              </a:lnSpc>
            </a:pPr>
            <a:r>
              <a:rPr lang="en-US" altLang="zh-CN" b="1" dirty="0">
                <a:solidFill>
                  <a:schemeClr val="tx1">
                    <a:lumMod val="65000"/>
                    <a:lumOff val="35000"/>
                  </a:schemeClr>
                </a:solidFill>
                <a:latin typeface="+mj-lt"/>
                <a:ea typeface="仿宋" panose="02010609060101010101" charset="-122"/>
                <a:cs typeface="+mj-lt"/>
                <a:sym typeface="+mn-ea"/>
              </a:rPr>
              <a:t>•  Deep Feture</a:t>
            </a:r>
            <a:endParaRPr lang="en-US" altLang="zh-CN" b="1" dirty="0" smtClean="0">
              <a:solidFill>
                <a:schemeClr val="tx1">
                  <a:lumMod val="65000"/>
                  <a:lumOff val="35000"/>
                </a:schemeClr>
              </a:solidFill>
              <a:latin typeface="+mj-lt"/>
              <a:ea typeface="仿宋" panose="02010609060101010101" charset="-122"/>
              <a:cs typeface="+mj-lt"/>
              <a:sym typeface="+mn-ea"/>
            </a:endParaRPr>
          </a:p>
        </p:txBody>
      </p:sp>
      <p:sp>
        <p:nvSpPr>
          <p:cNvPr id="7" name="文本框 6"/>
          <p:cNvSpPr txBox="1"/>
          <p:nvPr/>
        </p:nvSpPr>
        <p:spPr>
          <a:xfrm>
            <a:off x="713105" y="1544320"/>
            <a:ext cx="2540000" cy="2084070"/>
          </a:xfrm>
          <a:prstGeom prst="rect">
            <a:avLst/>
          </a:prstGeom>
          <a:noFill/>
        </p:spPr>
        <p:txBody>
          <a:bodyPr wrap="square" rtlCol="0" anchor="t">
            <a:spAutoFit/>
          </a:bodyPr>
          <a:p>
            <a:pPr>
              <a:lnSpc>
                <a:spcPct val="120000"/>
              </a:lnSpc>
            </a:pPr>
            <a:r>
              <a:rPr lang="zh-CN" altLang="en-US" dirty="0" smtClean="0">
                <a:solidFill>
                  <a:schemeClr val="tx1">
                    <a:lumMod val="65000"/>
                    <a:lumOff val="35000"/>
                  </a:schemeClr>
                </a:solidFill>
                <a:latin typeface="+mj-lt"/>
                <a:ea typeface="仿宋" panose="02010609060101010101" charset="-122"/>
                <a:cs typeface="+mj-lt"/>
                <a:sym typeface="+mn-ea"/>
              </a:rPr>
              <a:t>数据分割：</a:t>
            </a:r>
            <a:endParaRPr lang="en-US" altLang="zh-CN" dirty="0" smtClean="0">
              <a:solidFill>
                <a:schemeClr val="tx1">
                  <a:lumMod val="65000"/>
                  <a:lumOff val="35000"/>
                </a:schemeClr>
              </a:solidFill>
              <a:latin typeface="+mj-lt"/>
              <a:ea typeface="仿宋" panose="02010609060101010101" charset="-122"/>
              <a:cs typeface="+mj-lt"/>
              <a:sym typeface="+mn-ea"/>
            </a:endParaRPr>
          </a:p>
          <a:p>
            <a:pPr lvl="1">
              <a:lnSpc>
                <a:spcPct val="120000"/>
              </a:lnSpc>
            </a:pPr>
            <a:r>
              <a:rPr lang="en-US" altLang="zh-CN" dirty="0" smtClean="0">
                <a:solidFill>
                  <a:schemeClr val="tx1">
                    <a:lumMod val="65000"/>
                    <a:lumOff val="35000"/>
                  </a:schemeClr>
                </a:solidFill>
                <a:latin typeface="+mj-lt"/>
                <a:ea typeface="仿宋" panose="02010609060101010101" charset="-122"/>
                <a:cs typeface="+mj-lt"/>
                <a:sym typeface="+mn-ea"/>
              </a:rPr>
              <a:t>•  </a:t>
            </a:r>
            <a:r>
              <a:rPr lang="en-US" altLang="zh-CN" b="1" dirty="0" smtClean="0">
                <a:solidFill>
                  <a:schemeClr val="tx1">
                    <a:lumMod val="65000"/>
                    <a:lumOff val="35000"/>
                  </a:schemeClr>
                </a:solidFill>
                <a:latin typeface="+mj-lt"/>
                <a:ea typeface="仿宋" panose="02010609060101010101" charset="-122"/>
                <a:cs typeface="+mj-lt"/>
                <a:sym typeface="+mn-ea"/>
              </a:rPr>
              <a:t>Long data </a:t>
            </a:r>
            <a:endParaRPr lang="en-US" altLang="zh-CN" dirty="0" smtClean="0">
              <a:solidFill>
                <a:schemeClr val="tx1">
                  <a:lumMod val="65000"/>
                  <a:lumOff val="35000"/>
                </a:schemeClr>
              </a:solidFill>
              <a:latin typeface="+mj-lt"/>
              <a:ea typeface="仿宋" panose="02010609060101010101" charset="-122"/>
              <a:cs typeface="+mj-lt"/>
            </a:endParaRPr>
          </a:p>
          <a:p>
            <a:pPr lvl="1">
              <a:lnSpc>
                <a:spcPct val="120000"/>
              </a:lnSpc>
            </a:pPr>
            <a:r>
              <a:rPr lang="en-US" altLang="zh-CN" dirty="0" smtClean="0">
                <a:solidFill>
                  <a:schemeClr val="tx1">
                    <a:lumMod val="65000"/>
                    <a:lumOff val="35000"/>
                  </a:schemeClr>
                </a:solidFill>
                <a:latin typeface="+mj-lt"/>
                <a:ea typeface="仿宋" panose="02010609060101010101" charset="-122"/>
                <a:cs typeface="+mj-lt"/>
                <a:sym typeface="+mn-ea"/>
              </a:rPr>
              <a:t>•  </a:t>
            </a:r>
            <a:r>
              <a:rPr lang="en-US" altLang="zh-CN" b="1" dirty="0">
                <a:solidFill>
                  <a:schemeClr val="tx1">
                    <a:lumMod val="65000"/>
                    <a:lumOff val="35000"/>
                  </a:schemeClr>
                </a:solidFill>
                <a:latin typeface="+mj-lt"/>
                <a:ea typeface="仿宋" panose="02010609060101010101" charset="-122"/>
                <a:cs typeface="+mj-lt"/>
                <a:sym typeface="+mn-ea"/>
              </a:rPr>
              <a:t>Short </a:t>
            </a:r>
            <a:r>
              <a:rPr lang="en-US" altLang="zh-CN" b="1" dirty="0" smtClean="0">
                <a:solidFill>
                  <a:schemeClr val="tx1">
                    <a:lumMod val="65000"/>
                    <a:lumOff val="35000"/>
                  </a:schemeClr>
                </a:solidFill>
                <a:latin typeface="+mj-lt"/>
                <a:ea typeface="仿宋" panose="02010609060101010101" charset="-122"/>
                <a:cs typeface="+mj-lt"/>
                <a:sym typeface="+mn-ea"/>
              </a:rPr>
              <a:t>data </a:t>
            </a:r>
            <a:endParaRPr lang="en-US" altLang="zh-CN" dirty="0" smtClean="0">
              <a:solidFill>
                <a:schemeClr val="tx1">
                  <a:lumMod val="65000"/>
                  <a:lumOff val="35000"/>
                </a:schemeClr>
              </a:solidFill>
              <a:latin typeface="+mj-lt"/>
              <a:ea typeface="仿宋" panose="02010609060101010101" charset="-122"/>
              <a:cs typeface="+mj-lt"/>
            </a:endParaRPr>
          </a:p>
          <a:p>
            <a:pPr lvl="1">
              <a:lnSpc>
                <a:spcPct val="120000"/>
              </a:lnSpc>
            </a:pPr>
            <a:r>
              <a:rPr lang="en-US" altLang="zh-CN" dirty="0">
                <a:solidFill>
                  <a:schemeClr val="tx1">
                    <a:lumMod val="65000"/>
                    <a:lumOff val="35000"/>
                  </a:schemeClr>
                </a:solidFill>
                <a:latin typeface="+mj-lt"/>
                <a:ea typeface="仿宋" panose="02010609060101010101" charset="-122"/>
                <a:cs typeface="+mj-lt"/>
                <a:sym typeface="+mn-ea"/>
              </a:rPr>
              <a:t>•  </a:t>
            </a:r>
            <a:r>
              <a:rPr lang="en-US" altLang="zh-CN" b="1" dirty="0" smtClean="0">
                <a:solidFill>
                  <a:schemeClr val="tx1">
                    <a:lumMod val="65000"/>
                    <a:lumOff val="35000"/>
                  </a:schemeClr>
                </a:solidFill>
                <a:latin typeface="+mj-lt"/>
                <a:ea typeface="仿宋" panose="02010609060101010101" charset="-122"/>
                <a:cs typeface="+mj-lt"/>
                <a:sym typeface="+mn-ea"/>
              </a:rPr>
              <a:t>QRS data </a:t>
            </a:r>
            <a:endParaRPr lang="en-US" altLang="zh-CN" b="1" dirty="0" smtClean="0">
              <a:solidFill>
                <a:schemeClr val="tx1">
                  <a:lumMod val="65000"/>
                  <a:lumOff val="35000"/>
                </a:schemeClr>
              </a:solidFill>
              <a:latin typeface="+mj-lt"/>
              <a:ea typeface="仿宋" panose="02010609060101010101" charset="-122"/>
              <a:cs typeface="+mj-lt"/>
              <a:sym typeface="+mn-ea"/>
            </a:endParaRPr>
          </a:p>
          <a:p>
            <a:pPr lvl="1">
              <a:lnSpc>
                <a:spcPct val="120000"/>
              </a:lnSpc>
            </a:pPr>
            <a:r>
              <a:rPr lang="en-US" altLang="zh-CN" dirty="0">
                <a:solidFill>
                  <a:schemeClr val="tx1">
                    <a:lumMod val="65000"/>
                    <a:lumOff val="35000"/>
                  </a:schemeClr>
                </a:solidFill>
                <a:latin typeface="+mj-lt"/>
                <a:ea typeface="仿宋" panose="02010609060101010101" charset="-122"/>
                <a:cs typeface="+mj-lt"/>
                <a:sym typeface="+mn-ea"/>
              </a:rPr>
              <a:t>•  </a:t>
            </a:r>
            <a:r>
              <a:rPr lang="en-US" altLang="zh-CN" b="1" dirty="0" smtClean="0">
                <a:solidFill>
                  <a:schemeClr val="tx1">
                    <a:lumMod val="65000"/>
                    <a:lumOff val="35000"/>
                  </a:schemeClr>
                </a:solidFill>
                <a:latin typeface="+mj-lt"/>
                <a:ea typeface="仿宋" panose="02010609060101010101" charset="-122"/>
                <a:cs typeface="+mj-lt"/>
                <a:sym typeface="+mn-ea"/>
              </a:rPr>
              <a:t>Centerwave </a:t>
            </a:r>
            <a:endParaRPr lang="en-US" altLang="zh-CN" dirty="0" smtClean="0">
              <a:solidFill>
                <a:schemeClr val="tx1">
                  <a:lumMod val="65000"/>
                  <a:lumOff val="35000"/>
                </a:schemeClr>
              </a:solidFill>
              <a:latin typeface="+mj-lt"/>
              <a:ea typeface="仿宋" panose="02010609060101010101" charset="-122"/>
              <a:cs typeface="+mj-lt"/>
            </a:endParaRPr>
          </a:p>
          <a:p>
            <a:pPr lvl="1">
              <a:lnSpc>
                <a:spcPct val="120000"/>
              </a:lnSpc>
            </a:pPr>
            <a:r>
              <a:rPr lang="en-US" altLang="zh-CN" dirty="0" smtClean="0">
                <a:solidFill>
                  <a:schemeClr val="tx1">
                    <a:lumMod val="65000"/>
                    <a:lumOff val="35000"/>
                  </a:schemeClr>
                </a:solidFill>
                <a:latin typeface="+mj-lt"/>
                <a:ea typeface="仿宋" panose="02010609060101010101" charset="-122"/>
                <a:cs typeface="+mj-lt"/>
                <a:sym typeface="+mn-ea"/>
              </a:rPr>
              <a:t>•  </a:t>
            </a:r>
            <a:r>
              <a:rPr lang="en-US" altLang="zh-CN" b="1" dirty="0" smtClean="0">
                <a:solidFill>
                  <a:schemeClr val="tx1">
                    <a:lumMod val="65000"/>
                    <a:lumOff val="35000"/>
                  </a:schemeClr>
                </a:solidFill>
                <a:latin typeface="+mj-lt"/>
                <a:ea typeface="仿宋" panose="02010609060101010101" charset="-122"/>
                <a:cs typeface="+mj-lt"/>
                <a:sym typeface="+mn-ea"/>
              </a:rPr>
              <a:t>Expanded data</a:t>
            </a:r>
            <a:endParaRPr lang="en-US" altLang="zh-CN" b="1" dirty="0" smtClean="0">
              <a:solidFill>
                <a:schemeClr val="tx1">
                  <a:lumMod val="65000"/>
                  <a:lumOff val="35000"/>
                </a:schemeClr>
              </a:solidFill>
              <a:latin typeface="+mj-lt"/>
              <a:ea typeface="仿宋" panose="02010609060101010101" charset="-122"/>
              <a:cs typeface="+mj-lt"/>
              <a:sym typeface="+mn-ea"/>
            </a:endParaRPr>
          </a:p>
        </p:txBody>
      </p:sp>
      <p:pic>
        <p:nvPicPr>
          <p:cNvPr id="6" name="图片 5"/>
          <p:cNvPicPr>
            <a:picLocks noChangeAspect="1"/>
          </p:cNvPicPr>
          <p:nvPr/>
        </p:nvPicPr>
        <p:blipFill>
          <a:blip r:embed="rId1"/>
          <a:stretch>
            <a:fillRect/>
          </a:stretch>
        </p:blipFill>
        <p:spPr>
          <a:xfrm>
            <a:off x="5017135" y="1650365"/>
            <a:ext cx="6696075" cy="4431030"/>
          </a:xfrm>
          <a:prstGeom prst="rect">
            <a:avLst/>
          </a:prstGeom>
        </p:spPr>
      </p:pic>
    </p:spTree>
    <p:custDataLst>
      <p:tags r:id="rId2"/>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611575" y="306775"/>
            <a:ext cx="10969200" cy="705600"/>
          </a:xfrm>
        </p:spPr>
        <p:txBody>
          <a:bodyPr/>
          <a:p>
            <a:r>
              <a:rPr>
                <a:sym typeface="+mn-ea"/>
              </a:rPr>
              <a:t>特征工程</a:t>
            </a:r>
            <a:r>
              <a:rPr lang="en-US" altLang="zh-CN">
                <a:sym typeface="+mn-ea"/>
              </a:rPr>
              <a:t>---ECGprofie</a:t>
            </a:r>
            <a:endParaRPr lang="en-US" altLang="zh-CN"/>
          </a:p>
        </p:txBody>
      </p:sp>
      <p:pic>
        <p:nvPicPr>
          <p:cNvPr id="4" name="图片 3"/>
          <p:cNvPicPr>
            <a:picLocks noChangeAspect="1"/>
          </p:cNvPicPr>
          <p:nvPr/>
        </p:nvPicPr>
        <p:blipFill>
          <a:blip r:embed="rId1"/>
          <a:stretch>
            <a:fillRect/>
          </a:stretch>
        </p:blipFill>
        <p:spPr>
          <a:xfrm>
            <a:off x="6550660" y="1132840"/>
            <a:ext cx="4643755" cy="5312410"/>
          </a:xfrm>
          <a:prstGeom prst="rect">
            <a:avLst/>
          </a:prstGeom>
        </p:spPr>
      </p:pic>
      <p:pic>
        <p:nvPicPr>
          <p:cNvPr id="6" name="图片 5"/>
          <p:cNvPicPr>
            <a:picLocks noChangeAspect="1"/>
          </p:cNvPicPr>
          <p:nvPr/>
        </p:nvPicPr>
        <p:blipFill>
          <a:blip r:embed="rId2"/>
          <a:srcRect r="50981" b="-110"/>
          <a:stretch>
            <a:fillRect/>
          </a:stretch>
        </p:blipFill>
        <p:spPr>
          <a:xfrm>
            <a:off x="1316990" y="1012190"/>
            <a:ext cx="4538345" cy="5788025"/>
          </a:xfrm>
          <a:prstGeom prst="rect">
            <a:avLst/>
          </a:prstGeom>
        </p:spPr>
      </p:pic>
    </p:spTree>
    <p:custDataLst>
      <p:tags r:id="rId3"/>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t>分类模型</a:t>
            </a:r>
            <a:r>
              <a:rPr lang="en-US" altLang="zh-CN"/>
              <a:t>---CNN</a:t>
            </a:r>
            <a:r>
              <a:t>、</a:t>
            </a:r>
            <a:r>
              <a:rPr lang="en-US" altLang="zh-CN"/>
              <a:t>XGBoost</a:t>
            </a:r>
            <a:endParaRPr lang="en-US" altLang="zh-CN"/>
          </a:p>
        </p:txBody>
      </p:sp>
      <p:pic>
        <p:nvPicPr>
          <p:cNvPr id="4" name="内容占位符 3"/>
          <p:cNvPicPr>
            <a:picLocks noChangeAspect="1"/>
          </p:cNvPicPr>
          <p:nvPr>
            <p:ph idx="1"/>
          </p:nvPr>
        </p:nvPicPr>
        <p:blipFill>
          <a:blip r:embed="rId1"/>
          <a:stretch>
            <a:fillRect/>
          </a:stretch>
        </p:blipFill>
        <p:spPr>
          <a:xfrm>
            <a:off x="276860" y="1430020"/>
            <a:ext cx="6755130" cy="4759325"/>
          </a:xfrm>
          <a:prstGeom prst="rect">
            <a:avLst/>
          </a:prstGeom>
        </p:spPr>
      </p:pic>
      <p:pic>
        <p:nvPicPr>
          <p:cNvPr id="5" name="图片 4"/>
          <p:cNvPicPr>
            <a:picLocks noChangeAspect="1"/>
          </p:cNvPicPr>
          <p:nvPr/>
        </p:nvPicPr>
        <p:blipFill>
          <a:blip r:embed="rId2"/>
          <a:stretch>
            <a:fillRect/>
          </a:stretch>
        </p:blipFill>
        <p:spPr>
          <a:xfrm>
            <a:off x="7164070" y="2386965"/>
            <a:ext cx="5027930" cy="3213735"/>
          </a:xfrm>
          <a:prstGeom prst="rect">
            <a:avLst/>
          </a:prstGeom>
        </p:spPr>
      </p:pic>
    </p:spTree>
    <p:custDataLst>
      <p:tags r:id="rId3"/>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611575" y="472510"/>
            <a:ext cx="10969200" cy="705600"/>
          </a:xfrm>
        </p:spPr>
        <p:txBody>
          <a:bodyPr/>
          <a:p>
            <a:r>
              <a:rPr lang="zh-CN" altLang="en-US"/>
              <a:t>模型理解</a:t>
            </a:r>
            <a:r>
              <a:rPr lang="en-US" altLang="zh-CN"/>
              <a:t>---ActVis</a:t>
            </a:r>
            <a:r>
              <a:t>（</a:t>
            </a:r>
            <a:r>
              <a:t>深度神经网络模型）</a:t>
            </a:r>
          </a:p>
        </p:txBody>
      </p:sp>
      <p:pic>
        <p:nvPicPr>
          <p:cNvPr id="4" name="Content Placeholder 3" descr="24tvcg01-kahng-2744718-fig-2-source-large"/>
          <p:cNvPicPr>
            <a:picLocks noChangeAspect="1"/>
          </p:cNvPicPr>
          <p:nvPr>
            <p:ph idx="1"/>
          </p:nvPr>
        </p:nvPicPr>
        <p:blipFill>
          <a:blip r:embed="rId1"/>
          <a:stretch>
            <a:fillRect/>
          </a:stretch>
        </p:blipFill>
        <p:spPr>
          <a:xfrm>
            <a:off x="2204085" y="1372235"/>
            <a:ext cx="8040370" cy="5138420"/>
          </a:xfrm>
          <a:prstGeom prst="rect">
            <a:avLst/>
          </a:prstGeom>
        </p:spPr>
      </p:pic>
    </p:spTree>
    <p:custDataLst>
      <p:tags r:id="rId2"/>
    </p:custDataLst>
  </p:cSld>
  <p:clrMapOvr>
    <a:masterClrMapping/>
  </p:clrMapOvr>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2.xml><?xml version="1.0" encoding="utf-8"?>
<p:tagLst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63.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Lst>
</file>

<file path=ppt/tags/tag64.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65.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66.xml><?xml version="1.0" encoding="utf-8"?>
<p:tagLst xmlns:p="http://schemas.openxmlformats.org/presentationml/2006/main">
  <p:tag name="KSO_WM_BEAUTIFY_FLAG" val="#wm#"/>
  <p:tag name="KSO_WM_TEMPLATE_CATEGORY" val="custom"/>
  <p:tag name="KSO_WM_TEMPLATE_INDEX" val="20205081"/>
</p:tagLst>
</file>

<file path=ppt/tags/tag67.xml><?xml version="1.0" encoding="utf-8"?>
<p:tagLst xmlns:p="http://schemas.openxmlformats.org/presentationml/2006/main">
  <p:tag name="KSO_WM_UNIT_PLACING_PICTURE_USER_VIEWPORT" val="{&quot;height&quot;:3899,&quot;width&quot;:7216}"/>
</p:tagLst>
</file>

<file path=ppt/tags/tag68.xml><?xml version="1.0" encoding="utf-8"?>
<p:tagLst xmlns:p="http://schemas.openxmlformats.org/presentationml/2006/main">
  <p:tag name="KSO_WM_UNIT_PLACING_PICTURE_USER_VIEWPORT" val="{&quot;height&quot;:2223,&quot;width&quot;:3454}"/>
</p:tagLst>
</file>

<file path=ppt/tags/tag69.xml><?xml version="1.0" encoding="utf-8"?>
<p:tagLst xmlns:p="http://schemas.openxmlformats.org/presentationml/2006/main">
  <p:tag name="KSO_WM_UNIT_PLACING_PICTURE_USER_VIEWPORT" val="{&quot;height&quot;:2276,&quot;width&quot;:3435}"/>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0.xml><?xml version="1.0" encoding="utf-8"?>
<p:tagLst xmlns:p="http://schemas.openxmlformats.org/presentationml/2006/main">
  <p:tag name="KSO_WM_UNIT_PLACING_PICTURE_USER_VIEWPORT" val="{&quot;height&quot;:2329,&quot;width&quot;:3471}"/>
</p:tagLst>
</file>

<file path=ppt/tags/tag71.xml><?xml version="1.0" encoding="utf-8"?>
<p:tagLst xmlns:p="http://schemas.openxmlformats.org/presentationml/2006/main">
  <p:tag name="KSO_WM_BEAUTIFY_FLAG" val="#wm#"/>
  <p:tag name="KSO_WM_TEMPLATE_CATEGORY" val="custom"/>
  <p:tag name="KSO_WM_TEMPLATE_INDEX" val="20205081"/>
</p:tagLst>
</file>

<file path=ppt/tags/tag72.xml><?xml version="1.0" encoding="utf-8"?>
<p:tagLst xmlns:p="http://schemas.openxmlformats.org/presentationml/2006/main">
  <p:tag name="KSO_WM_BEAUTIFY_FLAG" val="#wm#"/>
  <p:tag name="KSO_WM_TEMPLATE_CATEGORY" val="custom"/>
  <p:tag name="KSO_WM_TEMPLATE_INDEX" val="20205081"/>
</p:tagLst>
</file>

<file path=ppt/tags/tag73.xml><?xml version="1.0" encoding="utf-8"?>
<p:tagLst xmlns:p="http://schemas.openxmlformats.org/presentationml/2006/main">
  <p:tag name="KSO_WM_BEAUTIFY_FLAG" val="#wm#"/>
  <p:tag name="KSO_WM_TEMPLATE_CATEGORY" val="custom"/>
  <p:tag name="KSO_WM_TEMPLATE_INDEX" val="20205081"/>
</p:tagLst>
</file>

<file path=ppt/tags/tag74.xml><?xml version="1.0" encoding="utf-8"?>
<p:tagLst xmlns:p="http://schemas.openxmlformats.org/presentationml/2006/main">
  <p:tag name="KSO_WM_BEAUTIFY_FLAG" val="#wm#"/>
  <p:tag name="KSO_WM_TEMPLATE_CATEGORY" val="custom"/>
  <p:tag name="KSO_WM_TEMPLATE_INDEX" val="20205081"/>
</p:tagLst>
</file>

<file path=ppt/tags/tag75.xml><?xml version="1.0" encoding="utf-8"?>
<p:tagLst xmlns:p="http://schemas.openxmlformats.org/presentationml/2006/main">
  <p:tag name="KSO_WM_BEAUTIFY_FLAG" val="#wm#"/>
  <p:tag name="KSO_WM_TEMPLATE_CATEGORY" val="custom"/>
  <p:tag name="KSO_WM_TEMPLATE_INDEX" val="20205081"/>
</p:tagLst>
</file>

<file path=ppt/tags/tag76.xml><?xml version="1.0" encoding="utf-8"?>
<p:tagLst xmlns:p="http://schemas.openxmlformats.org/presentationml/2006/main">
  <p:tag name="KSO_WM_BEAUTIFY_FLAG" val="#wm#"/>
  <p:tag name="KSO_WM_TEMPLATE_CATEGORY" val="custom"/>
  <p:tag name="KSO_WM_TEMPLATE_INDEX" val="20205081"/>
</p:tagLst>
</file>

<file path=ppt/tags/tag77.xml><?xml version="1.0" encoding="utf-8"?>
<p:tagLst xmlns:p="http://schemas.openxmlformats.org/presentationml/2006/main">
  <p:tag name="KSO_WM_BEAUTIFY_FLAG" val="#wm#"/>
  <p:tag name="KSO_WM_TEMPLATE_CATEGORY" val="custom"/>
  <p:tag name="KSO_WM_TEMPLATE_INDEX" val="20205081"/>
</p:tagLst>
</file>

<file path=ppt/tags/tag78.xml><?xml version="1.0" encoding="utf-8"?>
<p:tagLst xmlns:p="http://schemas.openxmlformats.org/presentationml/2006/main">
  <p:tag name="KSO_WM_BEAUTIFY_FLAG" val="#wm#"/>
  <p:tag name="KSO_WM_TEMPLATE_CATEGORY" val="custom"/>
  <p:tag name="KSO_WM_TEMPLATE_INDEX" val="20205081"/>
</p:tagLst>
</file>

<file path=ppt/tags/tag79.xml><?xml version="1.0" encoding="utf-8"?>
<p:tagLst xmlns:p="http://schemas.openxmlformats.org/presentationml/2006/main">
  <p:tag name="KSO_WM_BEAUTIFY_FLAG" val="#wm#"/>
  <p:tag name="KSO_WM_TEMPLATE_CATEGORY" val="custom"/>
  <p:tag name="KSO_WM_TEMPLATE_INDEX" val="20205081"/>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0.xml><?xml version="1.0" encoding="utf-8"?>
<p:tagLst xmlns:p="http://schemas.openxmlformats.org/presentationml/2006/main">
  <p:tag name="KSO_WM_BEAUTIFY_FLAG" val="#wm#"/>
  <p:tag name="KSO_WM_TEMPLATE_CATEGORY" val="custom"/>
  <p:tag name="KSO_WM_TEMPLATE_INDEX" val="20205081"/>
</p:tagLst>
</file>

<file path=ppt/tags/tag81.xml><?xml version="1.0" encoding="utf-8"?>
<p:tagLst xmlns:p="http://schemas.openxmlformats.org/presentationml/2006/main">
  <p:tag name="KSO_WM_BEAUTIFY_FLAG" val="#wm#"/>
  <p:tag name="KSO_WM_TEMPLATE_CATEGORY" val="custom"/>
  <p:tag name="KSO_WM_TEMPLATE_INDEX" val="20205081"/>
</p:tagLst>
</file>

<file path=ppt/tags/tag82.xml><?xml version="1.0" encoding="utf-8"?>
<p:tagLst xmlns:p="http://schemas.openxmlformats.org/presentationml/2006/main">
  <p:tag name="KSO_WM_BEAUTIFY_FLAG" val="#wm#"/>
  <p:tag name="KSO_WM_TEMPLATE_CATEGORY" val="custom"/>
  <p:tag name="KSO_WM_TEMPLATE_INDEX" val="20205081"/>
</p:tagLst>
</file>

<file path=ppt/tags/tag83.xml><?xml version="1.0" encoding="utf-8"?>
<p:tagLst xmlns:p="http://schemas.openxmlformats.org/presentationml/2006/main">
  <p:tag name="KSO_WM_BEAUTIFY_FLAG" val="#wm#"/>
  <p:tag name="KSO_WM_TEMPLATE_CATEGORY" val="custom"/>
  <p:tag name="KSO_WM_TEMPLATE_INDEX" val="20205081"/>
</p:tagLst>
</file>

<file path=ppt/tags/tag84.xml><?xml version="1.0" encoding="utf-8"?>
<p:tagLst xmlns:p="http://schemas.openxmlformats.org/presentationml/2006/main">
  <p:tag name="KSO_WM_BEAUTIFY_FLAG" val="#wm#"/>
  <p:tag name="KSO_WM_TEMPLATE_CATEGORY" val="custom"/>
  <p:tag name="KSO_WM_TEMPLATE_INDEX" val="20205081"/>
</p:tagLst>
</file>

<file path=ppt/tags/tag85.xml><?xml version="1.0" encoding="utf-8"?>
<p:tagLst xmlns:p="http://schemas.openxmlformats.org/presentationml/2006/main">
  <p:tag name="KSO_WM_BEAUTIFY_FLAG" val="#wm#"/>
  <p:tag name="KSO_WM_TEMPLATE_CATEGORY" val="custom"/>
  <p:tag name="KSO_WM_TEMPLATE_INDEX" val="20205081"/>
</p:tagLst>
</file>

<file path=ppt/tags/tag86.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Lst>
</file>

<file path=ppt/tags/tag87.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88.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89.xml><?xml version="1.0" encoding="utf-8"?>
<p:tagLst xmlns:p="http://schemas.openxmlformats.org/presentationml/2006/main">
  <p:tag name="KSO_WM_BEAUTIFY_FLAG" val="#wm#"/>
  <p:tag name="KSO_WM_TEMPLATE_CATEGORY" val="custom"/>
  <p:tag name="KSO_WM_TEMPLATE_INDEX" val="20205081"/>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0.xml><?xml version="1.0" encoding="utf-8"?>
<p:tagLst xmlns:p="http://schemas.openxmlformats.org/presentationml/2006/main">
  <p:tag name="KSO_WM_BEAUTIFY_FLAG" val="#wm#"/>
  <p:tag name="KSO_WM_TEMPLATE_CATEGORY" val="custom"/>
  <p:tag name="KSO_WM_TEMPLATE_INDEX" val="20205081"/>
</p:tagLst>
</file>

<file path=ppt/tags/tag91.xml><?xml version="1.0" encoding="utf-8"?>
<p:tagLst xmlns:p="http://schemas.openxmlformats.org/presentationml/2006/main">
  <p:tag name="KSO_WM_BEAUTIFY_FLAG" val="#wm#"/>
  <p:tag name="KSO_WM_TEMPLATE_CATEGORY" val="custom"/>
  <p:tag name="KSO_WM_TEMPLATE_INDEX" val="20205081"/>
</p:tagLst>
</file>

<file path=ppt/tags/tag92.xml><?xml version="1.0" encoding="utf-8"?>
<p:tagLst xmlns:p="http://schemas.openxmlformats.org/presentationml/2006/main">
  <p:tag name="KSO_WM_BEAUTIFY_FLAG" val="#wm#"/>
  <p:tag name="KSO_WM_TEMPLATE_CATEGORY" val="custom"/>
  <p:tag name="KSO_WM_TEMPLATE_INDEX" val="20205081"/>
</p:tagLst>
</file>

<file path=ppt/tags/tag93.xml><?xml version="1.0" encoding="utf-8"?>
<p:tagLst xmlns:p="http://schemas.openxmlformats.org/presentationml/2006/main">
  <p:tag name="KSO_WM_BEAUTIFY_FLAG" val="#wm#"/>
  <p:tag name="KSO_WM_TEMPLATE_CATEGORY" val="custom"/>
  <p:tag name="KSO_WM_TEMPLATE_INDEX" val="20205081"/>
</p:tagLst>
</file>

<file path=ppt/tags/tag94.xml><?xml version="1.0" encoding="utf-8"?>
<p:tagLst xmlns:p="http://schemas.openxmlformats.org/presentationml/2006/main">
  <p:tag name="KSO_WM_BEAUTIFY_FLAG" val="#wm#"/>
  <p:tag name="KSO_WM_TEMPLATE_CATEGORY" val="custom"/>
  <p:tag name="KSO_WM_TEMPLATE_INDEX" val="20205081"/>
</p:tagLst>
</file>

<file path=ppt/theme/theme1.xml><?xml version="1.0" encoding="utf-8"?>
<a:theme xmlns:a="http://schemas.openxmlformats.org/drawingml/2006/main" name="Office 主题​​">
  <a:themeElements>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3006</Words>
  <Application>WPS 演示</Application>
  <PresentationFormat>宽屏</PresentationFormat>
  <Paragraphs>183</Paragraphs>
  <Slides>24</Slides>
  <Notes>4</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24</vt:i4>
      </vt:variant>
    </vt:vector>
  </HeadingPairs>
  <TitlesOfParts>
    <vt:vector size="35" baseType="lpstr">
      <vt:lpstr>Arial</vt:lpstr>
      <vt:lpstr>宋体</vt:lpstr>
      <vt:lpstr>Wingdings</vt:lpstr>
      <vt:lpstr>微软雅黑</vt:lpstr>
      <vt:lpstr>Wingdings</vt:lpstr>
      <vt:lpstr>仿宋</vt:lpstr>
      <vt:lpstr>Arial Unicode MS</vt:lpstr>
      <vt:lpstr>Calibri</vt:lpstr>
      <vt:lpstr>FreeSans</vt:lpstr>
      <vt:lpstr>Yu Gothic UI</vt:lpstr>
      <vt:lpstr>Office 主题​​</vt:lpstr>
      <vt:lpstr>针对心律失常分类问题的 可解释模型研究与应用</vt:lpstr>
      <vt:lpstr>工作总结:</vt:lpstr>
      <vt:lpstr>探索性数据分析（ECGclock)</vt:lpstr>
      <vt:lpstr>探索性数据分析（ECGclock)</vt:lpstr>
      <vt:lpstr>特征工程---多级特征（MINA）</vt:lpstr>
      <vt:lpstr>特征工程---多类特征（ENCASE）</vt:lpstr>
      <vt:lpstr>特征工程---ECGprofie</vt:lpstr>
      <vt:lpstr>分类模型---CNN、XGBoost</vt:lpstr>
      <vt:lpstr>模型理解---ActVis（深度神经网络模型）</vt:lpstr>
      <vt:lpstr>模型理解---BoostVis（树模型XGboost、LightGBM）</vt:lpstr>
      <vt:lpstr>数据可视化分析(what-if tool)</vt:lpstr>
      <vt:lpstr>模型可视化分析(Manifold)</vt:lpstr>
      <vt:lpstr>交互式可视分析（ECGlens）</vt:lpstr>
      <vt:lpstr>未来计划</vt:lpstr>
      <vt:lpstr>研究点一：原始数据往往很难被算法直接利用，通过改进后的ECGclock时钟图允许用户对心电信号的多个重要特征进行有效的探索性数据分析，帮助用户交互式分析ECG数据实例。</vt:lpstr>
      <vt:lpstr>研究点二：心电信号特征信息越丰富，越有利于提高分类模型的准确度。那么我们通过不同层级的特征，不同类型的特征，特别是突出与诊断相关的数据部分，获得概括的心电特征集。</vt:lpstr>
      <vt:lpstr>PowerPoint 演示文稿</vt:lpstr>
      <vt:lpstr>Automated and Interpretable Patient ECG Profiles for Disease Detection, Tracking, and Discovery</vt:lpstr>
      <vt:lpstr>Motivation</vt:lpstr>
      <vt:lpstr>WorkFlow</vt:lpstr>
      <vt:lpstr>Architecture</vt:lpstr>
      <vt:lpstr>RESULTS</vt:lpstr>
      <vt:lpstr> Performance</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空白演示</dc:title>
  <dc:creator/>
  <cp:lastModifiedBy>许许许二胖-</cp:lastModifiedBy>
  <cp:revision>155</cp:revision>
  <dcterms:created xsi:type="dcterms:W3CDTF">2019-06-19T02:08:00Z</dcterms:created>
  <dcterms:modified xsi:type="dcterms:W3CDTF">2020-10-09T00:04:33Z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2052-11.1.0.9828</vt:lpwstr>
  </property>
</Properties>
</file>